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48" r:id="rId2"/>
  </p:sldMasterIdLst>
  <p:notesMasterIdLst>
    <p:notesMasterId r:id="rId30"/>
  </p:notesMasterIdLst>
  <p:handoutMasterIdLst>
    <p:handoutMasterId r:id="rId31"/>
  </p:handoutMasterIdLst>
  <p:sldIdLst>
    <p:sldId id="276" r:id="rId3"/>
    <p:sldId id="287" r:id="rId4"/>
    <p:sldId id="288" r:id="rId5"/>
    <p:sldId id="289" r:id="rId6"/>
    <p:sldId id="292" r:id="rId7"/>
    <p:sldId id="293" r:id="rId8"/>
    <p:sldId id="294" r:id="rId9"/>
    <p:sldId id="295" r:id="rId10"/>
    <p:sldId id="296" r:id="rId11"/>
    <p:sldId id="297" r:id="rId12"/>
    <p:sldId id="298" r:id="rId13"/>
    <p:sldId id="299" r:id="rId14"/>
    <p:sldId id="275" r:id="rId15"/>
    <p:sldId id="282" r:id="rId16"/>
    <p:sldId id="283" r:id="rId17"/>
    <p:sldId id="281" r:id="rId18"/>
    <p:sldId id="271" r:id="rId19"/>
    <p:sldId id="284" r:id="rId20"/>
    <p:sldId id="274" r:id="rId21"/>
    <p:sldId id="280" r:id="rId22"/>
    <p:sldId id="257" r:id="rId23"/>
    <p:sldId id="259" r:id="rId24"/>
    <p:sldId id="260" r:id="rId25"/>
    <p:sldId id="261" r:id="rId26"/>
    <p:sldId id="265" r:id="rId27"/>
    <p:sldId id="266" r:id="rId28"/>
    <p:sldId id="279" r:id="rId29"/>
  </p:sldIdLst>
  <p:sldSz cx="8640763" cy="6483350"/>
  <p:notesSz cx="6797675" cy="9926638"/>
  <p:defaultTextStyle>
    <a:defPPr>
      <a:defRPr lang="fr-FR"/>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27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8A9"/>
    <a:srgbClr val="1A65B6"/>
    <a:srgbClr val="0086CD"/>
    <a:srgbClr val="5D316F"/>
    <a:srgbClr val="78B4E2"/>
    <a:srgbClr val="CBA872"/>
    <a:srgbClr val="E5BD7F"/>
    <a:srgbClr val="974D27"/>
    <a:srgbClr val="152F75"/>
    <a:srgbClr val="F1DA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6" autoAdjust="0"/>
    <p:restoredTop sz="94660"/>
  </p:normalViewPr>
  <p:slideViewPr>
    <p:cSldViewPr snapToGrid="0" snapToObjects="1">
      <p:cViewPr varScale="1">
        <p:scale>
          <a:sx n="77" d="100"/>
          <a:sy n="77" d="100"/>
        </p:scale>
        <p:origin x="1950" y="54"/>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DCDBD52-577A-40C5-B333-CB015E036758}" type="datetimeFigureOut">
              <a:rPr lang="en-GB" smtClean="0"/>
              <a:t>08/07/2016</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ABC2E70-9586-4326-81A0-B6F1C8B96943}" type="slidenum">
              <a:rPr lang="en-GB" smtClean="0"/>
              <a:t>‹#›</a:t>
            </a:fld>
            <a:endParaRPr lang="en-GB"/>
          </a:p>
        </p:txBody>
      </p:sp>
    </p:spTree>
    <p:extLst>
      <p:ext uri="{BB962C8B-B14F-4D97-AF65-F5344CB8AC3E}">
        <p14:creationId xmlns:p14="http://schemas.microsoft.com/office/powerpoint/2010/main" val="3430382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CF15FD2-17CE-3D49-B52C-F877CFC0D791}" type="datetimeFigureOut">
              <a:rPr lang="fr-FR" smtClean="0"/>
              <a:t>08/07/2016</a:t>
            </a:fld>
            <a:endParaRPr lang="fr-FR"/>
          </a:p>
        </p:txBody>
      </p:sp>
      <p:sp>
        <p:nvSpPr>
          <p:cNvPr id="4" name="Espace réservé de l'image des diapositives 3"/>
          <p:cNvSpPr>
            <a:spLocks noGrp="1" noRot="1" noChangeAspect="1"/>
          </p:cNvSpPr>
          <p:nvPr>
            <p:ph type="sldImg" idx="2"/>
          </p:nvPr>
        </p:nvSpPr>
        <p:spPr>
          <a:xfrm>
            <a:off x="919163" y="744538"/>
            <a:ext cx="495935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2650967-18FC-F24A-9D5D-20C6747E538D}" type="slidenum">
              <a:rPr lang="fr-FR" smtClean="0"/>
              <a:t>‹#›</a:t>
            </a:fld>
            <a:endParaRPr lang="fr-FR"/>
          </a:p>
        </p:txBody>
      </p:sp>
    </p:spTree>
    <p:extLst>
      <p:ext uri="{BB962C8B-B14F-4D97-AF65-F5344CB8AC3E}">
        <p14:creationId xmlns:p14="http://schemas.microsoft.com/office/powerpoint/2010/main" val="1985481719"/>
      </p:ext>
    </p:extLst>
  </p:cSld>
  <p:clrMap bg1="lt1" tx1="dk1" bg2="lt2" tx2="dk2" accent1="accent1" accent2="accent2" accent3="accent3" accent4="accent4" accent5="accent5" accent6="accent6" hlink="hlink" folHlink="folHlink"/>
  <p:notesStyle>
    <a:lvl1pPr marL="0" algn="l" defTabSz="432100" rtl="0" eaLnBrk="1" latinLnBrk="0" hangingPunct="1">
      <a:defRPr sz="1100" kern="1200">
        <a:solidFill>
          <a:schemeClr val="tx1"/>
        </a:solidFill>
        <a:latin typeface="+mn-lt"/>
        <a:ea typeface="+mn-ea"/>
        <a:cs typeface="+mn-cs"/>
      </a:defRPr>
    </a:lvl1pPr>
    <a:lvl2pPr marL="432100" algn="l" defTabSz="432100" rtl="0" eaLnBrk="1" latinLnBrk="0" hangingPunct="1">
      <a:defRPr sz="1100" kern="1200">
        <a:solidFill>
          <a:schemeClr val="tx1"/>
        </a:solidFill>
        <a:latin typeface="+mn-lt"/>
        <a:ea typeface="+mn-ea"/>
        <a:cs typeface="+mn-cs"/>
      </a:defRPr>
    </a:lvl2pPr>
    <a:lvl3pPr marL="864199" algn="l" defTabSz="432100" rtl="0" eaLnBrk="1" latinLnBrk="0" hangingPunct="1">
      <a:defRPr sz="1100" kern="1200">
        <a:solidFill>
          <a:schemeClr val="tx1"/>
        </a:solidFill>
        <a:latin typeface="+mn-lt"/>
        <a:ea typeface="+mn-ea"/>
        <a:cs typeface="+mn-cs"/>
      </a:defRPr>
    </a:lvl3pPr>
    <a:lvl4pPr marL="1296299" algn="l" defTabSz="432100" rtl="0" eaLnBrk="1" latinLnBrk="0" hangingPunct="1">
      <a:defRPr sz="1100" kern="1200">
        <a:solidFill>
          <a:schemeClr val="tx1"/>
        </a:solidFill>
        <a:latin typeface="+mn-lt"/>
        <a:ea typeface="+mn-ea"/>
        <a:cs typeface="+mn-cs"/>
      </a:defRPr>
    </a:lvl4pPr>
    <a:lvl5pPr marL="1728399" algn="l" defTabSz="432100" rtl="0" eaLnBrk="1" latinLnBrk="0" hangingPunct="1">
      <a:defRPr sz="1100" kern="1200">
        <a:solidFill>
          <a:schemeClr val="tx1"/>
        </a:solidFill>
        <a:latin typeface="+mn-lt"/>
        <a:ea typeface="+mn-ea"/>
        <a:cs typeface="+mn-cs"/>
      </a:defRPr>
    </a:lvl5pPr>
    <a:lvl6pPr marL="2160499" algn="l" defTabSz="432100" rtl="0" eaLnBrk="1" latinLnBrk="0" hangingPunct="1">
      <a:defRPr sz="1100" kern="1200">
        <a:solidFill>
          <a:schemeClr val="tx1"/>
        </a:solidFill>
        <a:latin typeface="+mn-lt"/>
        <a:ea typeface="+mn-ea"/>
        <a:cs typeface="+mn-cs"/>
      </a:defRPr>
    </a:lvl6pPr>
    <a:lvl7pPr marL="2592598" algn="l" defTabSz="432100" rtl="0" eaLnBrk="1" latinLnBrk="0" hangingPunct="1">
      <a:defRPr sz="1100" kern="1200">
        <a:solidFill>
          <a:schemeClr val="tx1"/>
        </a:solidFill>
        <a:latin typeface="+mn-lt"/>
        <a:ea typeface="+mn-ea"/>
        <a:cs typeface="+mn-cs"/>
      </a:defRPr>
    </a:lvl7pPr>
    <a:lvl8pPr marL="3024698" algn="l" defTabSz="432100" rtl="0" eaLnBrk="1" latinLnBrk="0" hangingPunct="1">
      <a:defRPr sz="1100" kern="1200">
        <a:solidFill>
          <a:schemeClr val="tx1"/>
        </a:solidFill>
        <a:latin typeface="+mn-lt"/>
        <a:ea typeface="+mn-ea"/>
        <a:cs typeface="+mn-cs"/>
      </a:defRPr>
    </a:lvl8pPr>
    <a:lvl9pPr marL="3456798" algn="l" defTabSz="432100"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cover/back/pho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828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ullet point)">
    <p:spTree>
      <p:nvGrpSpPr>
        <p:cNvPr id="1" name=""/>
        <p:cNvGrpSpPr/>
        <p:nvPr/>
      </p:nvGrpSpPr>
      <p:grpSpPr>
        <a:xfrm>
          <a:off x="0" y="0"/>
          <a:ext cx="0" cy="0"/>
          <a:chOff x="0" y="0"/>
          <a:chExt cx="0" cy="0"/>
        </a:xfrm>
      </p:grpSpPr>
      <p:sp>
        <p:nvSpPr>
          <p:cNvPr id="10" name="Title 9"/>
          <p:cNvSpPr>
            <a:spLocks noGrp="1"/>
          </p:cNvSpPr>
          <p:nvPr>
            <p:ph type="title"/>
          </p:nvPr>
        </p:nvSpPr>
        <p:spPr>
          <a:xfrm>
            <a:off x="1014548" y="360460"/>
            <a:ext cx="6954747" cy="427119"/>
          </a:xfrm>
          <a:prstGeom prst="rect">
            <a:avLst/>
          </a:prstGeom>
        </p:spPr>
        <p:txBody>
          <a:bodyPr/>
          <a:lstStyle>
            <a:lvl1pPr algn="l">
              <a:defRPr sz="2200">
                <a:solidFill>
                  <a:srgbClr val="0068A9"/>
                </a:solidFill>
              </a:defRPr>
            </a:lvl1pPr>
          </a:lstStyle>
          <a:p>
            <a:r>
              <a:rPr lang="en-US" dirty="0" smtClean="0"/>
              <a:t>Click to edit Master title style</a:t>
            </a:r>
            <a:endParaRPr lang="fr-CH" dirty="0"/>
          </a:p>
        </p:txBody>
      </p:sp>
      <p:sp>
        <p:nvSpPr>
          <p:cNvPr id="13" name="Content Placeholder 12"/>
          <p:cNvSpPr>
            <a:spLocks noGrp="1"/>
          </p:cNvSpPr>
          <p:nvPr>
            <p:ph sz="quarter" idx="10"/>
          </p:nvPr>
        </p:nvSpPr>
        <p:spPr>
          <a:xfrm>
            <a:off x="1014802" y="1332000"/>
            <a:ext cx="6841035" cy="4474774"/>
          </a:xfrm>
          <a:prstGeom prst="rect">
            <a:avLst/>
          </a:prstGeom>
        </p:spPr>
        <p:txBody>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H" dirty="0"/>
          </a:p>
        </p:txBody>
      </p:sp>
    </p:spTree>
    <p:extLst>
      <p:ext uri="{BB962C8B-B14F-4D97-AF65-F5344CB8AC3E}">
        <p14:creationId xmlns:p14="http://schemas.microsoft.com/office/powerpoint/2010/main" val="14900315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ext)">
    <p:spTree>
      <p:nvGrpSpPr>
        <p:cNvPr id="1" name=""/>
        <p:cNvGrpSpPr/>
        <p:nvPr/>
      </p:nvGrpSpPr>
      <p:grpSpPr>
        <a:xfrm>
          <a:off x="0" y="0"/>
          <a:ext cx="0" cy="0"/>
          <a:chOff x="0" y="0"/>
          <a:chExt cx="0" cy="0"/>
        </a:xfrm>
      </p:grpSpPr>
      <p:sp>
        <p:nvSpPr>
          <p:cNvPr id="3" name="Title 9"/>
          <p:cNvSpPr>
            <a:spLocks noGrp="1"/>
          </p:cNvSpPr>
          <p:nvPr>
            <p:ph type="title"/>
          </p:nvPr>
        </p:nvSpPr>
        <p:spPr>
          <a:xfrm>
            <a:off x="1014548" y="360460"/>
            <a:ext cx="6954747" cy="427119"/>
          </a:xfrm>
          <a:prstGeom prst="rect">
            <a:avLst/>
          </a:prstGeom>
        </p:spPr>
        <p:txBody>
          <a:bodyPr/>
          <a:lstStyle>
            <a:lvl1pPr algn="l">
              <a:defRPr sz="2200">
                <a:solidFill>
                  <a:srgbClr val="0068A9"/>
                </a:solidFill>
              </a:defRPr>
            </a:lvl1pPr>
          </a:lstStyle>
          <a:p>
            <a:r>
              <a:rPr lang="en-US" dirty="0" smtClean="0"/>
              <a:t>Click to edit Master title style</a:t>
            </a:r>
            <a:endParaRPr lang="fr-CH" dirty="0"/>
          </a:p>
        </p:txBody>
      </p:sp>
      <p:sp>
        <p:nvSpPr>
          <p:cNvPr id="4" name="Content Placeholder 12"/>
          <p:cNvSpPr>
            <a:spLocks noGrp="1"/>
          </p:cNvSpPr>
          <p:nvPr>
            <p:ph sz="quarter" idx="10"/>
          </p:nvPr>
        </p:nvSpPr>
        <p:spPr>
          <a:xfrm>
            <a:off x="1021476" y="1332000"/>
            <a:ext cx="6841035" cy="4474774"/>
          </a:xfrm>
          <a:prstGeom prst="rect">
            <a:avLst/>
          </a:prstGeom>
        </p:spPr>
        <p:txBody>
          <a:bodyPr/>
          <a:lstStyle>
            <a:lvl1pPr marL="0" indent="0">
              <a:buNone/>
              <a:defRPr sz="1600"/>
            </a:lvl1pPr>
            <a:lvl2pPr marL="432100" indent="0">
              <a:buNone/>
              <a:defRPr sz="1600"/>
            </a:lvl2pPr>
            <a:lvl3pPr marL="864199" indent="0">
              <a:buNone/>
              <a:defRPr sz="1600"/>
            </a:lvl3pPr>
            <a:lvl4pPr marL="1296299" indent="0">
              <a:buNone/>
              <a:defRPr sz="1600"/>
            </a:lvl4pPr>
            <a:lvl5pPr marL="1728399" indent="0">
              <a:buFont typeface="Arial" panose="020B0604020202020204" pitchFamily="34" charset="0"/>
              <a:buNone/>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CH" dirty="0"/>
          </a:p>
        </p:txBody>
      </p:sp>
    </p:spTree>
    <p:extLst>
      <p:ext uri="{BB962C8B-B14F-4D97-AF65-F5344CB8AC3E}">
        <p14:creationId xmlns:p14="http://schemas.microsoft.com/office/powerpoint/2010/main" val="21901413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04465"/>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Connecteur droit 7"/>
          <p:cNvCxnSpPr/>
          <p:nvPr/>
        </p:nvCxnSpPr>
        <p:spPr>
          <a:xfrm>
            <a:off x="1109233" y="5979993"/>
            <a:ext cx="6928686" cy="0"/>
          </a:xfrm>
          <a:prstGeom prst="line">
            <a:avLst/>
          </a:prstGeom>
          <a:ln w="635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1012776" y="6075743"/>
            <a:ext cx="5394697" cy="338554"/>
          </a:xfrm>
          <a:prstGeom prst="rect">
            <a:avLst/>
          </a:prstGeom>
          <a:noFill/>
        </p:spPr>
        <p:txBody>
          <a:bodyPr wrap="square" rtlCol="0">
            <a:spAutoFit/>
          </a:bodyPr>
          <a:lstStyle/>
          <a:p>
            <a:r>
              <a:rPr lang="fr-FR" sz="1200" spc="80" baseline="30000" dirty="0" smtClean="0">
                <a:latin typeface="Arial"/>
                <a:cs typeface="Arial"/>
              </a:rPr>
              <a:t>KEY CURRICULAR AND LEARNING ISSUES IN THE POST-2015 </a:t>
            </a:r>
            <a:br>
              <a:rPr lang="fr-FR" sz="1200" spc="80" baseline="30000" dirty="0" smtClean="0">
                <a:latin typeface="Arial"/>
                <a:cs typeface="Arial"/>
              </a:rPr>
            </a:br>
            <a:r>
              <a:rPr lang="fr-FR" sz="1200" spc="80" baseline="30000" dirty="0" smtClean="0">
                <a:latin typeface="Arial"/>
                <a:cs typeface="Arial"/>
              </a:rPr>
              <a:t>EDUCATION AND DEVELOPMENT AGENDA</a:t>
            </a:r>
            <a:endParaRPr lang="fr-FR" sz="1200" spc="80" baseline="30000" dirty="0">
              <a:latin typeface="Arial"/>
              <a:cs typeface="Arial"/>
            </a:endParaRPr>
          </a:p>
        </p:txBody>
      </p:sp>
      <p:sp>
        <p:nvSpPr>
          <p:cNvPr id="10" name="Ellipse 9"/>
          <p:cNvSpPr/>
          <p:nvPr/>
        </p:nvSpPr>
        <p:spPr>
          <a:xfrm>
            <a:off x="8037919" y="5855405"/>
            <a:ext cx="249176" cy="249176"/>
          </a:xfrm>
          <a:prstGeom prst="ellipse">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numéro de diapositive 12"/>
          <p:cNvSpPr txBox="1">
            <a:spLocks/>
          </p:cNvSpPr>
          <p:nvPr/>
        </p:nvSpPr>
        <p:spPr>
          <a:xfrm>
            <a:off x="7943368" y="5849610"/>
            <a:ext cx="436436" cy="286070"/>
          </a:xfrm>
          <a:prstGeom prst="rect">
            <a:avLst/>
          </a:prstGeom>
        </p:spPr>
        <p:txBody>
          <a:bodyPr/>
          <a:lstStyle>
            <a:defPPr>
              <a:defRPr lang="fr-FR"/>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a:lstStyle>
          <a:p>
            <a:pPr algn="ctr"/>
            <a:fld id="{9BF7E2B7-3515-A44B-917A-0B715203574D}" type="slidenum">
              <a:rPr lang="fr-FR" sz="1200" b="1" smtClean="0">
                <a:latin typeface="Arial"/>
                <a:cs typeface="Arial"/>
              </a:rPr>
              <a:pPr algn="ctr"/>
              <a:t>‹#›</a:t>
            </a:fld>
            <a:endParaRPr lang="fr-FR" sz="1200" b="1" dirty="0">
              <a:latin typeface="Arial"/>
              <a:cs typeface="Arial"/>
            </a:endParaRPr>
          </a:p>
        </p:txBody>
      </p:sp>
      <p:sp>
        <p:nvSpPr>
          <p:cNvPr id="32" name="Oval 31"/>
          <p:cNvSpPr/>
          <p:nvPr/>
        </p:nvSpPr>
        <p:spPr>
          <a:xfrm>
            <a:off x="207178" y="5659645"/>
            <a:ext cx="666000" cy="666000"/>
          </a:xfrm>
          <a:prstGeom prst="ellipse">
            <a:avLst/>
          </a:prstGeom>
          <a:solidFill>
            <a:srgbClr val="0086CD"/>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r"/>
            <a:r>
              <a:rPr lang="fr-CH" sz="2300" b="1" spc="0" baseline="0" dirty="0" smtClean="0">
                <a:solidFill>
                  <a:srgbClr val="78B4E2"/>
                </a:solidFill>
              </a:rPr>
              <a:t>IBE</a:t>
            </a:r>
            <a:endParaRPr lang="fr-CH" sz="2300" b="1" spc="0" baseline="0" dirty="0">
              <a:solidFill>
                <a:srgbClr val="78B4E2"/>
              </a:solidFill>
            </a:endParaRPr>
          </a:p>
        </p:txBody>
      </p:sp>
    </p:spTree>
    <p:extLst>
      <p:ext uri="{BB962C8B-B14F-4D97-AF65-F5344CB8AC3E}">
        <p14:creationId xmlns:p14="http://schemas.microsoft.com/office/powerpoint/2010/main" val="2790813077"/>
      </p:ext>
    </p:extLst>
  </p:cSld>
  <p:clrMap bg1="lt1" tx1="dk1" bg2="lt2" tx2="dk2" accent1="accent1" accent2="accent2" accent3="accent3" accent4="accent4" accent5="accent5" accent6="accent6" hlink="hlink" folHlink="folHlink"/>
  <p:sldLayoutIdLst>
    <p:sldLayoutId id="2147483650" r:id="rId1"/>
    <p:sldLayoutId id="2147483668" r:id="rId2"/>
  </p:sldLayoutIdLst>
  <p:timing>
    <p:tnLst>
      <p:par>
        <p:cTn id="1" dur="indefinite" restart="never" nodeType="tmRoot"/>
      </p:par>
    </p:tnLst>
  </p:timing>
  <p:hf hdr="0"/>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fr-FR"/>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3" descr="V:\Management\IBE corporate design 2013\Deliverables\HPG versions\IBE-Globes-and-Spots-all-globe-variations-gre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935" y="2861108"/>
            <a:ext cx="3376800" cy="33768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70800" y="2017951"/>
            <a:ext cx="5025511" cy="746808"/>
          </a:xfrm>
          <a:prstGeom prst="rect">
            <a:avLst/>
          </a:prstGeom>
          <a:noFill/>
        </p:spPr>
        <p:txBody>
          <a:bodyPr wrap="square" rtlCol="0">
            <a:spAutoFit/>
          </a:bodyPr>
          <a:lstStyle/>
          <a:p>
            <a:pPr>
              <a:lnSpc>
                <a:spcPts val="2500"/>
              </a:lnSpc>
            </a:pPr>
            <a:r>
              <a:rPr lang="fr-FR" sz="3200" b="1" baseline="30000" dirty="0" smtClean="0">
                <a:solidFill>
                  <a:srgbClr val="1A65B6"/>
                </a:solidFill>
                <a:latin typeface="Arial"/>
                <a:cs typeface="Arial"/>
              </a:rPr>
              <a:t>UNESCO General Education </a:t>
            </a:r>
            <a:r>
              <a:rPr lang="fr-FR" sz="3200" b="1" baseline="30000" dirty="0" err="1" smtClean="0">
                <a:solidFill>
                  <a:srgbClr val="1A65B6"/>
                </a:solidFill>
                <a:latin typeface="Arial"/>
                <a:cs typeface="Arial"/>
              </a:rPr>
              <a:t>Quality</a:t>
            </a:r>
            <a:r>
              <a:rPr lang="fr-FR" sz="3200" b="1" baseline="30000" dirty="0" smtClean="0">
                <a:solidFill>
                  <a:srgbClr val="1A65B6"/>
                </a:solidFill>
                <a:latin typeface="Arial"/>
                <a:cs typeface="Arial"/>
              </a:rPr>
              <a:t> </a:t>
            </a:r>
            <a:r>
              <a:rPr lang="fr-FR" sz="3200" b="1" baseline="30000" dirty="0" err="1" smtClean="0">
                <a:solidFill>
                  <a:srgbClr val="1A65B6"/>
                </a:solidFill>
                <a:latin typeface="Arial"/>
                <a:cs typeface="Arial"/>
              </a:rPr>
              <a:t>Analysis</a:t>
            </a:r>
            <a:r>
              <a:rPr lang="fr-FR" sz="3200" b="1" baseline="30000" dirty="0" smtClean="0">
                <a:solidFill>
                  <a:srgbClr val="1A65B6"/>
                </a:solidFill>
                <a:latin typeface="Arial"/>
                <a:cs typeface="Arial"/>
              </a:rPr>
              <a:t> Framework (GEQAF)</a:t>
            </a:r>
            <a:endParaRPr lang="fr-FR" sz="3200" b="1" dirty="0">
              <a:solidFill>
                <a:srgbClr val="1A65B6"/>
              </a:solidFill>
              <a:latin typeface="Arial"/>
              <a:cs typeface="Aria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70" y="607477"/>
            <a:ext cx="1810704" cy="936000"/>
          </a:xfrm>
          <a:prstGeom prst="rect">
            <a:avLst/>
          </a:prstGeom>
        </p:spPr>
      </p:pic>
      <p:pic>
        <p:nvPicPr>
          <p:cNvPr id="24" name="Picture 23" descr="V:\Management\IBE corporate design 2013\Deliverables\HPG versions\IBE-Globes-and-Spots-blue-dots-all-languages-E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536" y="3220194"/>
            <a:ext cx="2658628" cy="2658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63765" y="2644229"/>
            <a:ext cx="3249528" cy="923330"/>
          </a:xfrm>
          <a:prstGeom prst="rect">
            <a:avLst/>
          </a:prstGeom>
          <a:noFill/>
        </p:spPr>
        <p:txBody>
          <a:bodyPr wrap="square" rtlCol="0">
            <a:spAutoFit/>
          </a:bodyPr>
          <a:lstStyle/>
          <a:p>
            <a:r>
              <a:rPr lang="en-GB" sz="1800" dirty="0" smtClean="0">
                <a:solidFill>
                  <a:schemeClr val="bg1">
                    <a:lumMod val="50000"/>
                  </a:schemeClr>
                </a:solidFill>
                <a:latin typeface="Arial" panose="020B0604020202020204" pitchFamily="34" charset="0"/>
                <a:cs typeface="Arial" panose="020B0604020202020204" pitchFamily="34" charset="0"/>
              </a:rPr>
              <a:t>From Diagnosis to programme development and implementation</a:t>
            </a:r>
            <a:endParaRPr lang="en-GB" sz="1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82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Phase 2. MP and Meghalaya</a:t>
            </a:r>
            <a:endParaRPr lang="en-GB" dirty="0"/>
          </a:p>
        </p:txBody>
      </p:sp>
      <p:sp>
        <p:nvSpPr>
          <p:cNvPr id="3" name="Content Placeholder 2"/>
          <p:cNvSpPr>
            <a:spLocks noGrp="1"/>
          </p:cNvSpPr>
          <p:nvPr>
            <p:ph sz="quarter" idx="10"/>
          </p:nvPr>
        </p:nvSpPr>
        <p:spPr/>
        <p:txBody>
          <a:bodyPr/>
          <a:lstStyle/>
          <a:p>
            <a:pPr marL="0" indent="0">
              <a:buNone/>
            </a:pPr>
            <a:endParaRPr lang="fr-CH" sz="2400" dirty="0" smtClean="0"/>
          </a:p>
          <a:p>
            <a:r>
              <a:rPr lang="fr-CH" sz="2400" dirty="0" smtClean="0"/>
              <a:t>No IBE missions</a:t>
            </a:r>
          </a:p>
          <a:p>
            <a:r>
              <a:rPr lang="fr-CH" sz="2400" dirty="0" err="1" smtClean="0"/>
              <a:t>Indian</a:t>
            </a:r>
            <a:r>
              <a:rPr lang="fr-CH" sz="2400" dirty="0" smtClean="0"/>
              <a:t> experts to support the states in </a:t>
            </a:r>
            <a:r>
              <a:rPr lang="fr-CH" sz="2400" dirty="0" err="1" smtClean="0"/>
              <a:t>undertaking</a:t>
            </a:r>
            <a:r>
              <a:rPr lang="fr-CH" sz="2400" dirty="0" smtClean="0"/>
              <a:t> the situation </a:t>
            </a:r>
            <a:r>
              <a:rPr lang="fr-CH" sz="2400" dirty="0" err="1" smtClean="0"/>
              <a:t>analysis</a:t>
            </a:r>
            <a:r>
              <a:rPr lang="fr-CH" sz="2400" dirty="0" smtClean="0"/>
              <a:t>, programme </a:t>
            </a:r>
            <a:r>
              <a:rPr lang="fr-CH" sz="2400" dirty="0" err="1" smtClean="0"/>
              <a:t>development</a:t>
            </a:r>
            <a:r>
              <a:rPr lang="fr-CH" sz="2400" dirty="0" smtClean="0"/>
              <a:t> and action plans</a:t>
            </a:r>
          </a:p>
          <a:p>
            <a:r>
              <a:rPr lang="fr-CH" sz="2400" dirty="0" smtClean="0"/>
              <a:t>IBE </a:t>
            </a:r>
            <a:r>
              <a:rPr lang="fr-CH" sz="2400" dirty="0" err="1" smtClean="0"/>
              <a:t>will</a:t>
            </a:r>
            <a:r>
              <a:rPr lang="fr-CH" sz="2400" dirty="0" smtClean="0"/>
              <a:t> finance the expert inputs</a:t>
            </a:r>
          </a:p>
          <a:p>
            <a:r>
              <a:rPr lang="fr-CH" sz="2400" dirty="0" smtClean="0"/>
              <a:t>UNESCO </a:t>
            </a:r>
            <a:r>
              <a:rPr lang="fr-CH" sz="2400" dirty="0" err="1" smtClean="0"/>
              <a:t>will</a:t>
            </a:r>
            <a:r>
              <a:rPr lang="fr-CH" sz="2400" dirty="0" smtClean="0"/>
              <a:t> </a:t>
            </a:r>
            <a:r>
              <a:rPr lang="fr-CH" sz="2400" dirty="0" err="1" smtClean="0"/>
              <a:t>send</a:t>
            </a:r>
            <a:r>
              <a:rPr lang="fr-CH" sz="2400" dirty="0" smtClean="0"/>
              <a:t> a </a:t>
            </a:r>
            <a:r>
              <a:rPr lang="fr-CH" sz="2400" dirty="0" err="1" smtClean="0"/>
              <a:t>delegate</a:t>
            </a:r>
            <a:r>
              <a:rPr lang="fr-CH" sz="2400" dirty="0" smtClean="0"/>
              <a:t> for the workshop/workshops</a:t>
            </a:r>
          </a:p>
          <a:p>
            <a:pPr marL="0" indent="0">
              <a:buNone/>
            </a:pPr>
            <a:endParaRPr lang="en-GB" sz="2400" dirty="0"/>
          </a:p>
        </p:txBody>
      </p:sp>
    </p:spTree>
    <p:extLst>
      <p:ext uri="{BB962C8B-B14F-4D97-AF65-F5344CB8AC3E}">
        <p14:creationId xmlns:p14="http://schemas.microsoft.com/office/powerpoint/2010/main" val="28041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Launching</a:t>
            </a:r>
            <a:r>
              <a:rPr lang="fr-CH" dirty="0" smtClean="0"/>
              <a:t> meeting of phase 2, </a:t>
            </a:r>
            <a:r>
              <a:rPr lang="fr-CH" dirty="0" err="1" smtClean="0"/>
              <a:t>India</a:t>
            </a:r>
            <a:endParaRPr lang="en-GB" dirty="0"/>
          </a:p>
        </p:txBody>
      </p:sp>
      <p:sp>
        <p:nvSpPr>
          <p:cNvPr id="3" name="Content Placeholder 2"/>
          <p:cNvSpPr>
            <a:spLocks noGrp="1"/>
          </p:cNvSpPr>
          <p:nvPr>
            <p:ph sz="quarter" idx="10"/>
          </p:nvPr>
        </p:nvSpPr>
        <p:spPr/>
        <p:txBody>
          <a:bodyPr/>
          <a:lstStyle/>
          <a:p>
            <a:r>
              <a:rPr lang="fr-CH" dirty="0" smtClean="0"/>
              <a:t>To </a:t>
            </a:r>
            <a:r>
              <a:rPr lang="fr-CH" dirty="0" err="1" smtClean="0"/>
              <a:t>discuss</a:t>
            </a:r>
            <a:r>
              <a:rPr lang="fr-CH" dirty="0" smtClean="0"/>
              <a:t> </a:t>
            </a:r>
            <a:r>
              <a:rPr lang="fr-CH" dirty="0" err="1" smtClean="0"/>
              <a:t>priorities</a:t>
            </a:r>
            <a:r>
              <a:rPr lang="fr-CH" dirty="0" smtClean="0"/>
              <a:t> of the states </a:t>
            </a:r>
            <a:r>
              <a:rPr lang="fr-CH" dirty="0" err="1" smtClean="0"/>
              <a:t>identified</a:t>
            </a:r>
            <a:r>
              <a:rPr lang="fr-CH" dirty="0" smtClean="0"/>
              <a:t> for UNESCO-IBE support (</a:t>
            </a:r>
            <a:r>
              <a:rPr lang="fr-CH" dirty="0" err="1" smtClean="0"/>
              <a:t>from</a:t>
            </a:r>
            <a:r>
              <a:rPr lang="fr-CH" dirty="0" smtClean="0"/>
              <a:t> last </a:t>
            </a:r>
            <a:r>
              <a:rPr lang="fr-CH" dirty="0" err="1" smtClean="0"/>
              <a:t>skype</a:t>
            </a:r>
            <a:r>
              <a:rPr lang="fr-CH" dirty="0" smtClean="0"/>
              <a:t> </a:t>
            </a:r>
            <a:r>
              <a:rPr lang="fr-CH" dirty="0" err="1" smtClean="0"/>
              <a:t>conference</a:t>
            </a:r>
            <a:r>
              <a:rPr lang="fr-CH" dirty="0" smtClean="0"/>
              <a:t>)</a:t>
            </a:r>
          </a:p>
          <a:p>
            <a:pPr lvl="1"/>
            <a:r>
              <a:rPr lang="fr-CH" dirty="0" smtClean="0"/>
              <a:t>Curriculum </a:t>
            </a:r>
            <a:r>
              <a:rPr lang="fr-CH" dirty="0" err="1" smtClean="0"/>
              <a:t>reform</a:t>
            </a:r>
            <a:endParaRPr lang="fr-CH" dirty="0" smtClean="0"/>
          </a:p>
          <a:p>
            <a:pPr lvl="1"/>
            <a:r>
              <a:rPr lang="fr-CH" dirty="0" err="1" smtClean="0"/>
              <a:t>Adolecens</a:t>
            </a:r>
            <a:r>
              <a:rPr lang="fr-CH" dirty="0" smtClean="0"/>
              <a:t> </a:t>
            </a:r>
            <a:r>
              <a:rPr lang="fr-CH" dirty="0" err="1" smtClean="0"/>
              <a:t>education</a:t>
            </a:r>
            <a:endParaRPr lang="fr-CH" dirty="0" smtClean="0"/>
          </a:p>
          <a:p>
            <a:pPr lvl="1"/>
            <a:r>
              <a:rPr lang="fr-CH" dirty="0" smtClean="0"/>
              <a:t>Guidance and </a:t>
            </a:r>
            <a:r>
              <a:rPr lang="fr-CH" dirty="0" err="1" smtClean="0"/>
              <a:t>councelling</a:t>
            </a:r>
            <a:endParaRPr lang="fr-CH" dirty="0" smtClean="0"/>
          </a:p>
          <a:p>
            <a:pPr lvl="1"/>
            <a:r>
              <a:rPr lang="fr-CH" dirty="0" smtClean="0"/>
              <a:t>ICT </a:t>
            </a:r>
            <a:r>
              <a:rPr lang="fr-CH" dirty="0" err="1" smtClean="0"/>
              <a:t>pedagogy</a:t>
            </a:r>
            <a:r>
              <a:rPr lang="fr-CH" dirty="0" smtClean="0"/>
              <a:t> and </a:t>
            </a:r>
            <a:r>
              <a:rPr lang="fr-CH" dirty="0" err="1" smtClean="0"/>
              <a:t>teacher</a:t>
            </a:r>
            <a:r>
              <a:rPr lang="fr-CH" dirty="0" smtClean="0"/>
              <a:t> training</a:t>
            </a:r>
          </a:p>
          <a:p>
            <a:pPr lvl="1"/>
            <a:r>
              <a:rPr lang="fr-CH" dirty="0" smtClean="0"/>
              <a:t>EMIS </a:t>
            </a:r>
            <a:r>
              <a:rPr lang="fr-CH" dirty="0" err="1" smtClean="0"/>
              <a:t>integration</a:t>
            </a:r>
            <a:endParaRPr lang="fr-CH" dirty="0" smtClean="0"/>
          </a:p>
          <a:p>
            <a:r>
              <a:rPr lang="fr-CH" dirty="0" err="1" smtClean="0"/>
              <a:t>Planned</a:t>
            </a:r>
            <a:r>
              <a:rPr lang="fr-CH" dirty="0" smtClean="0"/>
              <a:t> workshops</a:t>
            </a:r>
          </a:p>
          <a:p>
            <a:pPr lvl="1"/>
            <a:r>
              <a:rPr lang="fr-CH" dirty="0" smtClean="0"/>
              <a:t>25-29 July – Meghalaya</a:t>
            </a:r>
          </a:p>
          <a:p>
            <a:pPr lvl="1"/>
            <a:r>
              <a:rPr lang="fr-CH" dirty="0" smtClean="0"/>
              <a:t>1-5 August – MP</a:t>
            </a:r>
          </a:p>
          <a:p>
            <a:r>
              <a:rPr lang="fr-CH" dirty="0" smtClean="0"/>
              <a:t>IBE </a:t>
            </a:r>
            <a:r>
              <a:rPr lang="fr-CH" dirty="0" err="1" smtClean="0"/>
              <a:t>financial</a:t>
            </a:r>
            <a:r>
              <a:rPr lang="fr-CH" dirty="0" smtClean="0"/>
              <a:t> support to </a:t>
            </a:r>
            <a:r>
              <a:rPr lang="fr-CH" dirty="0" err="1" smtClean="0"/>
              <a:t>be</a:t>
            </a:r>
            <a:r>
              <a:rPr lang="fr-CH" dirty="0" smtClean="0"/>
              <a:t> </a:t>
            </a:r>
            <a:r>
              <a:rPr lang="fr-CH" dirty="0" err="1" smtClean="0"/>
              <a:t>agreed</a:t>
            </a:r>
            <a:r>
              <a:rPr lang="fr-CH" dirty="0" smtClean="0"/>
              <a:t> (experts and consultation workshops)</a:t>
            </a:r>
          </a:p>
          <a:p>
            <a:pPr marL="0" indent="0">
              <a:buNone/>
            </a:pPr>
            <a:r>
              <a:rPr lang="fr-CH" dirty="0"/>
              <a:t>	</a:t>
            </a:r>
            <a:endParaRPr lang="fr-CH" dirty="0" smtClean="0"/>
          </a:p>
          <a:p>
            <a:pPr lvl="1"/>
            <a:endParaRPr lang="en-GB" dirty="0"/>
          </a:p>
        </p:txBody>
      </p:sp>
    </p:spTree>
    <p:extLst>
      <p:ext uri="{BB962C8B-B14F-4D97-AF65-F5344CB8AC3E}">
        <p14:creationId xmlns:p14="http://schemas.microsoft.com/office/powerpoint/2010/main" val="2530789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What</a:t>
            </a:r>
            <a:r>
              <a:rPr lang="fr-CH" dirty="0" smtClean="0"/>
              <a:t> </a:t>
            </a:r>
            <a:r>
              <a:rPr lang="fr-CH" dirty="0" err="1" smtClean="0"/>
              <a:t>after</a:t>
            </a:r>
            <a:r>
              <a:rPr lang="fr-CH" dirty="0" smtClean="0"/>
              <a:t> programme and action plan </a:t>
            </a:r>
            <a:r>
              <a:rPr lang="fr-CH" dirty="0" err="1" smtClean="0"/>
              <a:t>development</a:t>
            </a:r>
            <a:endParaRPr lang="en-GB" dirty="0"/>
          </a:p>
        </p:txBody>
      </p:sp>
      <p:sp>
        <p:nvSpPr>
          <p:cNvPr id="3" name="Content Placeholder 2"/>
          <p:cNvSpPr>
            <a:spLocks noGrp="1"/>
          </p:cNvSpPr>
          <p:nvPr>
            <p:ph sz="quarter" idx="10"/>
          </p:nvPr>
        </p:nvSpPr>
        <p:spPr/>
        <p:txBody>
          <a:bodyPr/>
          <a:lstStyle/>
          <a:p>
            <a:r>
              <a:rPr lang="fr-CH" dirty="0" smtClean="0"/>
              <a:t>IBE </a:t>
            </a:r>
            <a:r>
              <a:rPr lang="fr-CH" dirty="0" err="1" smtClean="0"/>
              <a:t>will</a:t>
            </a:r>
            <a:r>
              <a:rPr lang="fr-CH" dirty="0" smtClean="0"/>
              <a:t> mobilise </a:t>
            </a:r>
            <a:r>
              <a:rPr lang="fr-CH" dirty="0" err="1" smtClean="0"/>
              <a:t>partners</a:t>
            </a:r>
            <a:r>
              <a:rPr lang="fr-CH" dirty="0" smtClean="0"/>
              <a:t> to support </a:t>
            </a:r>
            <a:r>
              <a:rPr lang="fr-CH" dirty="0" err="1" smtClean="0"/>
              <a:t>implementation</a:t>
            </a:r>
            <a:r>
              <a:rPr lang="fr-CH" dirty="0" smtClean="0"/>
              <a:t> of the programmes (Google </a:t>
            </a:r>
            <a:r>
              <a:rPr lang="fr-CH" dirty="0" err="1" smtClean="0"/>
              <a:t>broad</a:t>
            </a:r>
            <a:r>
              <a:rPr lang="fr-CH" dirty="0" smtClean="0"/>
              <a:t> support), (</a:t>
            </a:r>
            <a:r>
              <a:rPr lang="fr-CH" dirty="0" err="1" smtClean="0"/>
              <a:t>Netsle</a:t>
            </a:r>
            <a:r>
              <a:rPr lang="fr-CH" dirty="0" smtClean="0"/>
              <a:t> </a:t>
            </a:r>
            <a:r>
              <a:rPr lang="fr-CH" dirty="0" err="1" smtClean="0"/>
              <a:t>related</a:t>
            </a:r>
            <a:r>
              <a:rPr lang="fr-CH" dirty="0" smtClean="0"/>
              <a:t> to ECCE) and </a:t>
            </a:r>
            <a:r>
              <a:rPr lang="fr-CH" dirty="0" err="1" smtClean="0"/>
              <a:t>several</a:t>
            </a:r>
            <a:r>
              <a:rPr lang="fr-CH" dirty="0" smtClean="0"/>
              <a:t> </a:t>
            </a:r>
            <a:r>
              <a:rPr lang="fr-CH" dirty="0" err="1" smtClean="0"/>
              <a:t>other</a:t>
            </a:r>
            <a:r>
              <a:rPr lang="fr-CH" dirty="0" smtClean="0"/>
              <a:t> </a:t>
            </a:r>
            <a:r>
              <a:rPr lang="fr-CH" dirty="0" err="1" smtClean="0"/>
              <a:t>potential</a:t>
            </a:r>
            <a:r>
              <a:rPr lang="fr-CH" dirty="0" smtClean="0"/>
              <a:t> </a:t>
            </a:r>
            <a:r>
              <a:rPr lang="fr-CH" dirty="0" err="1" smtClean="0"/>
              <a:t>partners</a:t>
            </a:r>
            <a:endParaRPr lang="fr-CH" dirty="0" smtClean="0"/>
          </a:p>
          <a:p>
            <a:r>
              <a:rPr lang="fr-CH" dirty="0" smtClean="0"/>
              <a:t>Most </a:t>
            </a:r>
            <a:r>
              <a:rPr lang="fr-CH" dirty="0" err="1" smtClean="0"/>
              <a:t>importantly</a:t>
            </a:r>
            <a:r>
              <a:rPr lang="fr-CH" dirty="0" smtClean="0"/>
              <a:t>, the states </a:t>
            </a:r>
            <a:r>
              <a:rPr lang="fr-CH" dirty="0" err="1" smtClean="0"/>
              <a:t>can</a:t>
            </a:r>
            <a:r>
              <a:rPr lang="fr-CH" dirty="0" smtClean="0"/>
              <a:t> </a:t>
            </a:r>
            <a:r>
              <a:rPr lang="fr-CH" dirty="0" err="1" smtClean="0"/>
              <a:t>implement</a:t>
            </a:r>
            <a:r>
              <a:rPr lang="fr-CH" dirty="0" smtClean="0"/>
              <a:t> to a large </a:t>
            </a:r>
            <a:r>
              <a:rPr lang="fr-CH" dirty="0" err="1" smtClean="0"/>
              <a:t>extent</a:t>
            </a:r>
            <a:r>
              <a:rPr lang="fr-CH" dirty="0" smtClean="0"/>
              <a:t> </a:t>
            </a:r>
            <a:r>
              <a:rPr lang="fr-CH" dirty="0" err="1" smtClean="0"/>
              <a:t>with</a:t>
            </a:r>
            <a:r>
              <a:rPr lang="fr-CH" dirty="0" smtClean="0"/>
              <a:t> </a:t>
            </a:r>
            <a:r>
              <a:rPr lang="fr-CH" dirty="0" err="1" smtClean="0"/>
              <a:t>their</a:t>
            </a:r>
            <a:r>
              <a:rPr lang="fr-CH" dirty="0" smtClean="0"/>
              <a:t> </a:t>
            </a:r>
            <a:r>
              <a:rPr lang="fr-CH" dirty="0" err="1" smtClean="0"/>
              <a:t>own</a:t>
            </a:r>
            <a:r>
              <a:rPr lang="fr-CH" dirty="0" smtClean="0"/>
              <a:t> </a:t>
            </a:r>
            <a:r>
              <a:rPr lang="fr-CH" dirty="0" err="1" smtClean="0"/>
              <a:t>resources</a:t>
            </a:r>
            <a:endParaRPr lang="fr-CH" dirty="0" smtClean="0"/>
          </a:p>
          <a:p>
            <a:r>
              <a:rPr lang="fr-CH" dirty="0" smtClean="0"/>
              <a:t>The IBE </a:t>
            </a:r>
            <a:r>
              <a:rPr lang="fr-CH" dirty="0" err="1" smtClean="0"/>
              <a:t>commitment</a:t>
            </a:r>
            <a:r>
              <a:rPr lang="fr-CH" dirty="0" smtClean="0"/>
              <a:t> </a:t>
            </a:r>
            <a:r>
              <a:rPr lang="fr-CH" dirty="0" err="1" smtClean="0"/>
              <a:t>is</a:t>
            </a:r>
            <a:r>
              <a:rPr lang="fr-CH" dirty="0" smtClean="0"/>
              <a:t> for the </a:t>
            </a:r>
            <a:r>
              <a:rPr lang="fr-CH" dirty="0" err="1" smtClean="0"/>
              <a:t>next</a:t>
            </a:r>
            <a:r>
              <a:rPr lang="fr-CH" dirty="0" smtClean="0"/>
              <a:t> 4 to 5 </a:t>
            </a:r>
            <a:r>
              <a:rPr lang="fr-CH" dirty="0" err="1" smtClean="0"/>
              <a:t>years</a:t>
            </a:r>
            <a:r>
              <a:rPr lang="fr-CH" dirty="0" smtClean="0"/>
              <a:t> </a:t>
            </a:r>
            <a:r>
              <a:rPr lang="fr-CH" dirty="0" err="1" smtClean="0"/>
              <a:t>depending</a:t>
            </a:r>
            <a:r>
              <a:rPr lang="fr-CH" dirty="0" smtClean="0"/>
              <a:t> on </a:t>
            </a:r>
            <a:r>
              <a:rPr lang="fr-CH" dirty="0" err="1" smtClean="0"/>
              <a:t>availability</a:t>
            </a:r>
            <a:r>
              <a:rPr lang="fr-CH" dirty="0" smtClean="0"/>
              <a:t> of </a:t>
            </a:r>
            <a:r>
              <a:rPr lang="fr-CH" dirty="0" err="1" smtClean="0"/>
              <a:t>resources</a:t>
            </a:r>
            <a:endParaRPr lang="en-GB" dirty="0"/>
          </a:p>
        </p:txBody>
      </p:sp>
    </p:spTree>
    <p:extLst>
      <p:ext uri="{BB962C8B-B14F-4D97-AF65-F5344CB8AC3E}">
        <p14:creationId xmlns:p14="http://schemas.microsoft.com/office/powerpoint/2010/main" val="3188601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V:\Management\IBE corporate design 2013\Deliverables\HPG versions\IBE-Globes-and-Spots-all-globe-variations-Bl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02" y="3341836"/>
            <a:ext cx="3288091" cy="32880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V:\Management\IBE corporate design 2013\Deliverables\HPG versions\IBE-Globes-and-Spots-all-globe-variations-Layer-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373" y="646485"/>
            <a:ext cx="3316441" cy="33164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V:\Management\IBE corporate design 2013\Deliverables\HPG versions\IBE-Globes-and-Spots-all-globe-variations-Layer-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329" y="3255422"/>
            <a:ext cx="3262217" cy="32622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V:\Management\IBE corporate design 2013\Deliverables\HPG versions\IBE-Globes-and-Spots-all-globe-variations-gre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12" y="646486"/>
            <a:ext cx="3316441" cy="33164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V:\Management\IBE corporate design 2013\Deliverables\HPG versions\IBE-Globes-and-Spots-blue-dots-all-languages-E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5546" y="3962927"/>
            <a:ext cx="2250807" cy="225080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7677" y="151186"/>
            <a:ext cx="3849708" cy="461665"/>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BASIC COVER LAYOUTS</a:t>
            </a:r>
          </a:p>
        </p:txBody>
      </p:sp>
    </p:spTree>
    <p:extLst>
      <p:ext uri="{BB962C8B-B14F-4D97-AF65-F5344CB8AC3E}">
        <p14:creationId xmlns:p14="http://schemas.microsoft.com/office/powerpoint/2010/main" val="2060083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V:\Management\IBE corporate design 2013\Deliverables\HPG versions\IBE-Globes-and-Spots-all-globe-variations-Layer-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21133"/>
            <a:ext cx="3262217" cy="32622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V:\Management\IBE corporate design 2013\Deliverables\HPG versions\IBE-Globes-and-Spots-all-globe-variations-Lay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695" y="822612"/>
            <a:ext cx="3262217" cy="32622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Management\IBE corporate design 2013\Deliverables\HPG versions\IBE-Globes-and-Spots-all-globe-variations-Layer-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696" y="3265679"/>
            <a:ext cx="3262217" cy="32622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V:\Management\IBE corporate design 2013\Deliverables\HPG versions\IBE-Globes-and-Spots-all-globe-variations-Lay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22610"/>
            <a:ext cx="3262217" cy="32622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87677" y="151186"/>
            <a:ext cx="3849708" cy="461665"/>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BASIC COVER LAYOUTS</a:t>
            </a:r>
          </a:p>
        </p:txBody>
      </p:sp>
    </p:spTree>
    <p:extLst>
      <p:ext uri="{BB962C8B-B14F-4D97-AF65-F5344CB8AC3E}">
        <p14:creationId xmlns:p14="http://schemas.microsoft.com/office/powerpoint/2010/main" val="878113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V:\Management\IBE corporate design 2013\Deliverables\HPG versions\IBE-Globes-and-Spots-all-globe-variations-Diplo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002" y="2906865"/>
            <a:ext cx="3321169" cy="33211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Management\IBE corporate design 2013\Deliverables\HPG versions\IBE-Globes-and-Spots-blue-dots-all-languages-SP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2754" y="3184464"/>
            <a:ext cx="2765970" cy="27659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0270" y="646486"/>
            <a:ext cx="3644523" cy="461665"/>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BASIC COVER LAYOUT</a:t>
            </a:r>
          </a:p>
        </p:txBody>
      </p:sp>
      <p:sp>
        <p:nvSpPr>
          <p:cNvPr id="7" name="TextBox 6"/>
          <p:cNvSpPr txBox="1"/>
          <p:nvPr/>
        </p:nvSpPr>
        <p:spPr>
          <a:xfrm>
            <a:off x="682255" y="1441295"/>
            <a:ext cx="3703258" cy="2677656"/>
          </a:xfrm>
          <a:prstGeom prst="rect">
            <a:avLst/>
          </a:prstGeom>
          <a:noFill/>
          <a:ln w="25400">
            <a:solidFill>
              <a:srgbClr val="C00000"/>
            </a:solidFill>
          </a:ln>
        </p:spPr>
        <p:txBody>
          <a:bodyPr wrap="square" rtlCol="0">
            <a:spAutoFit/>
          </a:bodyPr>
          <a:lstStyle/>
          <a:p>
            <a:pPr algn="ctr"/>
            <a:r>
              <a:rPr lang="en-GB" sz="2400" b="1" dirty="0" smtClean="0">
                <a:solidFill>
                  <a:srgbClr val="C00000"/>
                </a:solidFill>
                <a:latin typeface="Arial" panose="020B0604020202020204" pitchFamily="34" charset="0"/>
                <a:cs typeface="Arial" panose="020B0604020202020204" pitchFamily="34" charset="0"/>
              </a:rPr>
              <a:t>HOW TO USE THEM</a:t>
            </a:r>
          </a:p>
          <a:p>
            <a:pPr algn="ctr"/>
            <a:r>
              <a:rPr lang="en-GB" sz="2400" b="1" dirty="0" smtClean="0">
                <a:solidFill>
                  <a:srgbClr val="C00000"/>
                </a:solidFill>
                <a:latin typeface="Arial" panose="020B0604020202020204" pitchFamily="34" charset="0"/>
                <a:cs typeface="Arial" panose="020B0604020202020204" pitchFamily="34" charset="0"/>
              </a:rPr>
              <a:t>You can select the globe and language spot. Align them horizontally and set size and position as on the cover page.</a:t>
            </a:r>
          </a:p>
        </p:txBody>
      </p:sp>
    </p:spTree>
    <p:extLst>
      <p:ext uri="{BB962C8B-B14F-4D97-AF65-F5344CB8AC3E}">
        <p14:creationId xmlns:p14="http://schemas.microsoft.com/office/powerpoint/2010/main" val="2704984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2255" y="646486"/>
            <a:ext cx="3660554" cy="461665"/>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BASIC SLIDE LAYOUTS</a:t>
            </a:r>
          </a:p>
        </p:txBody>
      </p:sp>
      <p:sp>
        <p:nvSpPr>
          <p:cNvPr id="5" name="TextBox 4"/>
          <p:cNvSpPr txBox="1"/>
          <p:nvPr/>
        </p:nvSpPr>
        <p:spPr>
          <a:xfrm>
            <a:off x="682255" y="1441295"/>
            <a:ext cx="3703258" cy="4154984"/>
          </a:xfrm>
          <a:prstGeom prst="rect">
            <a:avLst/>
          </a:prstGeom>
          <a:noFill/>
          <a:ln w="25400">
            <a:solidFill>
              <a:srgbClr val="C00000"/>
            </a:solidFill>
          </a:ln>
        </p:spPr>
        <p:txBody>
          <a:bodyPr wrap="squar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HOW TO USE THEM</a:t>
            </a:r>
            <a:endParaRPr lang="fr-CH" sz="2400" b="1" dirty="0">
              <a:solidFill>
                <a:srgbClr val="C00000"/>
              </a:solidFill>
              <a:latin typeface="Arial" panose="020B0604020202020204" pitchFamily="34" charset="0"/>
              <a:cs typeface="Arial" panose="020B0604020202020204" pitchFamily="34" charset="0"/>
            </a:endParaRPr>
          </a:p>
          <a:p>
            <a:pPr algn="ctr"/>
            <a:r>
              <a:rPr lang="fr-CH" sz="2400" b="1" dirty="0" smtClean="0">
                <a:solidFill>
                  <a:srgbClr val="C00000"/>
                </a:solidFill>
                <a:latin typeface="Arial" panose="020B0604020202020204" pitchFamily="34" charset="0"/>
                <a:cs typeface="Arial" panose="020B0604020202020204" pitchFamily="34" charset="0"/>
              </a:rPr>
              <a:t>You </a:t>
            </a:r>
            <a:r>
              <a:rPr lang="fr-CH" sz="2400" b="1" dirty="0" err="1" smtClean="0">
                <a:solidFill>
                  <a:srgbClr val="C00000"/>
                </a:solidFill>
                <a:latin typeface="Arial" panose="020B0604020202020204" pitchFamily="34" charset="0"/>
                <a:cs typeface="Arial" panose="020B0604020202020204" pitchFamily="34" charset="0"/>
              </a:rPr>
              <a:t>can</a:t>
            </a:r>
            <a:r>
              <a:rPr lang="fr-CH" sz="2400" b="1" dirty="0" smtClean="0">
                <a:solidFill>
                  <a:srgbClr val="C00000"/>
                </a:solidFill>
                <a:latin typeface="Arial" panose="020B0604020202020204" pitchFamily="34" charset="0"/>
                <a:cs typeface="Arial" panose="020B0604020202020204" pitchFamily="34" charset="0"/>
              </a:rPr>
              <a:t> select the </a:t>
            </a:r>
            <a:r>
              <a:rPr lang="fr-CH" sz="2400" b="1" dirty="0" err="1" smtClean="0">
                <a:solidFill>
                  <a:srgbClr val="C00000"/>
                </a:solidFill>
                <a:latin typeface="Arial" panose="020B0604020202020204" pitchFamily="34" charset="0"/>
                <a:cs typeface="Arial" panose="020B0604020202020204" pitchFamily="34" charset="0"/>
              </a:rPr>
              <a:t>template</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layout</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based</a:t>
            </a:r>
            <a:r>
              <a:rPr lang="fr-CH" sz="2400" b="1" dirty="0" smtClean="0">
                <a:solidFill>
                  <a:srgbClr val="C00000"/>
                </a:solidFill>
                <a:latin typeface="Arial" panose="020B0604020202020204" pitchFamily="34" charset="0"/>
                <a:cs typeface="Arial" panose="020B0604020202020204" pitchFamily="34" charset="0"/>
              </a:rPr>
              <a:t> on </a:t>
            </a:r>
            <a:r>
              <a:rPr lang="fr-CH" sz="2400" b="1" dirty="0" err="1" smtClean="0">
                <a:solidFill>
                  <a:srgbClr val="C00000"/>
                </a:solidFill>
                <a:latin typeface="Arial" panose="020B0604020202020204" pitchFamily="34" charset="0"/>
                <a:cs typeface="Arial" panose="020B0604020202020204" pitchFamily="34" charset="0"/>
              </a:rPr>
              <a:t>your</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desired</a:t>
            </a:r>
            <a:r>
              <a:rPr lang="fr-CH" sz="2400" b="1" dirty="0" smtClean="0">
                <a:solidFill>
                  <a:srgbClr val="C00000"/>
                </a:solidFill>
                <a:latin typeface="Arial" panose="020B0604020202020204" pitchFamily="34" charset="0"/>
                <a:cs typeface="Arial" panose="020B0604020202020204" pitchFamily="34" charset="0"/>
              </a:rPr>
              <a:t> page. If </a:t>
            </a:r>
            <a:r>
              <a:rPr lang="fr-CH" sz="2400" b="1" dirty="0" err="1" smtClean="0">
                <a:solidFill>
                  <a:srgbClr val="C00000"/>
                </a:solidFill>
                <a:latin typeface="Arial" panose="020B0604020202020204" pitchFamily="34" charset="0"/>
                <a:cs typeface="Arial" panose="020B0604020202020204" pitchFamily="34" charset="0"/>
              </a:rPr>
              <a:t>you</a:t>
            </a:r>
            <a:r>
              <a:rPr lang="fr-CH" sz="2400" b="1" dirty="0" smtClean="0">
                <a:solidFill>
                  <a:srgbClr val="C00000"/>
                </a:solidFill>
                <a:latin typeface="Arial" panose="020B0604020202020204" pitchFamily="34" charset="0"/>
                <a:cs typeface="Arial" panose="020B0604020202020204" pitchFamily="34" charset="0"/>
              </a:rPr>
              <a:t> have a </a:t>
            </a:r>
            <a:r>
              <a:rPr lang="fr-CH" sz="2400" b="1" dirty="0" err="1" smtClean="0">
                <a:solidFill>
                  <a:srgbClr val="C00000"/>
                </a:solidFill>
                <a:latin typeface="Arial" panose="020B0604020202020204" pitchFamily="34" charset="0"/>
                <a:cs typeface="Arial" panose="020B0604020202020204" pitchFamily="34" charset="0"/>
              </a:rPr>
              <a:t>photograph</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with</a:t>
            </a:r>
            <a:r>
              <a:rPr lang="fr-CH" sz="2400" b="1" dirty="0" smtClean="0">
                <a:solidFill>
                  <a:srgbClr val="C00000"/>
                </a:solidFill>
                <a:latin typeface="Arial" panose="020B0604020202020204" pitchFamily="34" charset="0"/>
                <a:cs typeface="Arial" panose="020B0604020202020204" pitchFamily="34" charset="0"/>
              </a:rPr>
              <a:t> a </a:t>
            </a:r>
            <a:r>
              <a:rPr lang="fr-CH" sz="2400" b="1" dirty="0" err="1" smtClean="0">
                <a:solidFill>
                  <a:srgbClr val="C00000"/>
                </a:solidFill>
                <a:latin typeface="Arial" panose="020B0604020202020204" pitchFamily="34" charset="0"/>
                <a:cs typeface="Arial" panose="020B0604020202020204" pitchFamily="34" charset="0"/>
              </a:rPr>
              <a:t>blue</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spot</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right-click</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on page </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thumbnail</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left</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and select the </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layout</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cover</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/back/</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text</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layout</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without</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page </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number</a:t>
            </a:r>
            <a:r>
              <a:rPr lang="fr-CH" sz="2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and </a:t>
            </a:r>
            <a:r>
              <a:rPr lang="fr-CH" sz="24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footer</a:t>
            </a:r>
            <a:r>
              <a:rPr lang="fr-CH" sz="2400" b="1" smtClean="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fr-CH" sz="2400" b="1"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501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CH" dirty="0"/>
          </a:p>
        </p:txBody>
      </p:sp>
      <p:sp>
        <p:nvSpPr>
          <p:cNvPr id="3" name="Content Placeholder 2"/>
          <p:cNvSpPr>
            <a:spLocks noGrp="1"/>
          </p:cNvSpPr>
          <p:nvPr>
            <p:ph sz="quarter" idx="10"/>
          </p:nvPr>
        </p:nvSpPr>
        <p:spPr/>
        <p:txBody>
          <a:bodyPr/>
          <a:lstStyle/>
          <a:p>
            <a:endParaRPr lang="fr-CH" dirty="0"/>
          </a:p>
        </p:txBody>
      </p:sp>
      <p:sp>
        <p:nvSpPr>
          <p:cNvPr id="4" name="TextBox 3"/>
          <p:cNvSpPr txBox="1"/>
          <p:nvPr/>
        </p:nvSpPr>
        <p:spPr>
          <a:xfrm>
            <a:off x="682255" y="646486"/>
            <a:ext cx="3660554" cy="461665"/>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BASIC SLIDE LAYOUTS</a:t>
            </a:r>
          </a:p>
        </p:txBody>
      </p:sp>
    </p:spTree>
    <p:extLst>
      <p:ext uri="{BB962C8B-B14F-4D97-AF65-F5344CB8AC3E}">
        <p14:creationId xmlns:p14="http://schemas.microsoft.com/office/powerpoint/2010/main" val="35501772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r-CH" dirty="0"/>
          </a:p>
        </p:txBody>
      </p:sp>
      <p:sp>
        <p:nvSpPr>
          <p:cNvPr id="5" name="Content Placeholder 4"/>
          <p:cNvSpPr>
            <a:spLocks noGrp="1"/>
          </p:cNvSpPr>
          <p:nvPr>
            <p:ph sz="quarter" idx="10"/>
          </p:nvPr>
        </p:nvSpPr>
        <p:spPr/>
        <p:txBody>
          <a:bodyPr/>
          <a:lstStyle/>
          <a:p>
            <a:endParaRPr lang="fr-CH"/>
          </a:p>
        </p:txBody>
      </p:sp>
      <p:sp>
        <p:nvSpPr>
          <p:cNvPr id="6" name="TextBox 5"/>
          <p:cNvSpPr txBox="1"/>
          <p:nvPr/>
        </p:nvSpPr>
        <p:spPr>
          <a:xfrm>
            <a:off x="682255" y="646486"/>
            <a:ext cx="3660554" cy="461665"/>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BASIC SLIDE LAYOUTS</a:t>
            </a:r>
          </a:p>
        </p:txBody>
      </p:sp>
    </p:spTree>
    <p:extLst>
      <p:ext uri="{BB962C8B-B14F-4D97-AF65-F5344CB8AC3E}">
        <p14:creationId xmlns:p14="http://schemas.microsoft.com/office/powerpoint/2010/main" val="605046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0421" y="491628"/>
            <a:ext cx="5629145" cy="5629145"/>
            <a:chOff x="2220346" y="491628"/>
            <a:chExt cx="5629145" cy="5629145"/>
          </a:xfrm>
        </p:grpSpPr>
        <p:sp>
          <p:nvSpPr>
            <p:cNvPr id="2" name="Ellipse 2"/>
            <p:cNvSpPr/>
            <p:nvPr/>
          </p:nvSpPr>
          <p:spPr>
            <a:xfrm>
              <a:off x="2220346" y="491628"/>
              <a:ext cx="5629145" cy="5629145"/>
            </a:xfrm>
            <a:prstGeom prst="ellipse">
              <a:avLst/>
            </a:prstGeom>
            <a:solidFill>
              <a:srgbClr val="0086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3"/>
            <p:cNvSpPr txBox="1"/>
            <p:nvPr/>
          </p:nvSpPr>
          <p:spPr>
            <a:xfrm>
              <a:off x="3114135" y="1245458"/>
              <a:ext cx="4317821" cy="2151358"/>
            </a:xfrm>
            <a:prstGeom prst="rect">
              <a:avLst/>
            </a:prstGeom>
            <a:noFill/>
          </p:spPr>
          <p:txBody>
            <a:bodyPr wrap="square" rtlCol="0">
              <a:spAutoFit/>
            </a:bodyPr>
            <a:lstStyle/>
            <a:p>
              <a:r>
                <a:rPr lang="nl-NL" sz="4000" b="1" dirty="0" smtClean="0">
                  <a:solidFill>
                    <a:srgbClr val="78B4E2"/>
                  </a:solidFill>
                  <a:latin typeface="Arial"/>
                  <a:cs typeface="Arial"/>
                </a:rPr>
                <a:t>Title</a:t>
              </a:r>
            </a:p>
            <a:p>
              <a:pPr marL="195263" indent="-195263">
                <a:lnSpc>
                  <a:spcPct val="120000"/>
                </a:lnSpc>
                <a:buFont typeface="Arial"/>
                <a:buChar char="•"/>
              </a:pPr>
              <a:r>
                <a:rPr lang="nl-NL" sz="1600" b="1" dirty="0" smtClean="0">
                  <a:solidFill>
                    <a:schemeClr val="bg1"/>
                  </a:solidFill>
                  <a:latin typeface="Arial"/>
                  <a:cs typeface="Arial"/>
                </a:rPr>
                <a:t>Text;</a:t>
              </a:r>
              <a:endParaRPr lang="nl-NL" sz="1600" b="1" dirty="0">
                <a:solidFill>
                  <a:schemeClr val="bg1"/>
                </a:solidFill>
                <a:latin typeface="Arial"/>
                <a:cs typeface="Arial"/>
              </a:endParaRPr>
            </a:p>
            <a:p>
              <a:pPr marL="195263" indent="-195263">
                <a:lnSpc>
                  <a:spcPct val="120000"/>
                </a:lnSpc>
                <a:buFont typeface="Arial"/>
                <a:buChar char="•"/>
              </a:pPr>
              <a:r>
                <a:rPr lang="nl-NL" sz="1600" b="1" dirty="0" smtClean="0">
                  <a:solidFill>
                    <a:schemeClr val="bg1"/>
                  </a:solidFill>
                  <a:latin typeface="Arial"/>
                  <a:cs typeface="Arial"/>
                </a:rPr>
                <a:t>Text;</a:t>
              </a:r>
              <a:endParaRPr lang="nl-NL" sz="1600" b="1" dirty="0">
                <a:solidFill>
                  <a:schemeClr val="bg1"/>
                </a:solidFill>
                <a:latin typeface="Arial"/>
                <a:cs typeface="Arial"/>
              </a:endParaRPr>
            </a:p>
            <a:p>
              <a:pPr marL="195263" indent="-195263">
                <a:lnSpc>
                  <a:spcPct val="120000"/>
                </a:lnSpc>
                <a:buFont typeface="Arial"/>
                <a:buChar char="•"/>
              </a:pPr>
              <a:r>
                <a:rPr lang="nl-NL" sz="1600" b="1" dirty="0" smtClean="0">
                  <a:solidFill>
                    <a:schemeClr val="bg1"/>
                  </a:solidFill>
                  <a:latin typeface="Arial"/>
                  <a:cs typeface="Arial"/>
                </a:rPr>
                <a:t>Text; </a:t>
              </a:r>
              <a:r>
                <a:rPr lang="nl-NL" sz="1600" b="1" dirty="0">
                  <a:solidFill>
                    <a:schemeClr val="bg1"/>
                  </a:solidFill>
                  <a:latin typeface="Arial"/>
                  <a:cs typeface="Arial"/>
                </a:rPr>
                <a:t>and</a:t>
              </a:r>
            </a:p>
            <a:p>
              <a:pPr marL="195263" indent="-195263">
                <a:lnSpc>
                  <a:spcPct val="120000"/>
                </a:lnSpc>
                <a:buFont typeface="Arial"/>
                <a:buChar char="•"/>
              </a:pPr>
              <a:r>
                <a:rPr lang="nl-NL" sz="1600" b="1" dirty="0" smtClean="0">
                  <a:solidFill>
                    <a:schemeClr val="bg1"/>
                  </a:solidFill>
                  <a:latin typeface="Arial"/>
                  <a:cs typeface="Arial"/>
                </a:rPr>
                <a:t>Text.</a:t>
              </a:r>
              <a:endParaRPr lang="nl-NL" sz="1600" dirty="0">
                <a:solidFill>
                  <a:schemeClr val="bg1"/>
                </a:solidFill>
                <a:latin typeface="Arial"/>
                <a:cs typeface="Arial"/>
              </a:endParaRPr>
            </a:p>
            <a:p>
              <a:endParaRPr lang="fr-FR" dirty="0">
                <a:solidFill>
                  <a:schemeClr val="bg1"/>
                </a:solidFill>
                <a:latin typeface="Arial"/>
                <a:cs typeface="Arial"/>
              </a:endParaRPr>
            </a:p>
          </p:txBody>
        </p:sp>
      </p:grpSp>
      <p:sp>
        <p:nvSpPr>
          <p:cNvPr id="5" name="TextBox 4"/>
          <p:cNvSpPr txBox="1"/>
          <p:nvPr/>
        </p:nvSpPr>
        <p:spPr>
          <a:xfrm>
            <a:off x="682255" y="646486"/>
            <a:ext cx="3660554" cy="461665"/>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BASIC SLIDE LAYOUTS</a:t>
            </a:r>
          </a:p>
        </p:txBody>
      </p:sp>
      <p:sp>
        <p:nvSpPr>
          <p:cNvPr id="6" name="TextBox 5"/>
          <p:cNvSpPr txBox="1"/>
          <p:nvPr/>
        </p:nvSpPr>
        <p:spPr>
          <a:xfrm>
            <a:off x="682255" y="1351336"/>
            <a:ext cx="2051420" cy="3785652"/>
          </a:xfrm>
          <a:prstGeom prst="rect">
            <a:avLst/>
          </a:prstGeom>
          <a:noFill/>
          <a:ln w="25400">
            <a:solidFill>
              <a:srgbClr val="C00000"/>
            </a:solidFill>
          </a:ln>
        </p:spPr>
        <p:txBody>
          <a:bodyPr wrap="square" rtlCol="0">
            <a:spAutoFit/>
          </a:bodyPr>
          <a:lstStyle/>
          <a:p>
            <a:pPr algn="ctr"/>
            <a:r>
              <a:rPr lang="fr-CH" sz="2000" b="1" dirty="0" smtClean="0">
                <a:solidFill>
                  <a:srgbClr val="C00000"/>
                </a:solidFill>
                <a:latin typeface="Arial" panose="020B0604020202020204" pitchFamily="34" charset="0"/>
                <a:cs typeface="Arial" panose="020B0604020202020204" pitchFamily="34" charset="0"/>
              </a:rPr>
              <a:t>If </a:t>
            </a:r>
            <a:r>
              <a:rPr lang="fr-CH" sz="2000" b="1" dirty="0" err="1" smtClean="0">
                <a:solidFill>
                  <a:srgbClr val="C00000"/>
                </a:solidFill>
                <a:latin typeface="Arial" panose="020B0604020202020204" pitchFamily="34" charset="0"/>
                <a:cs typeface="Arial" panose="020B0604020202020204" pitchFamily="34" charset="0"/>
              </a:rPr>
              <a:t>you</a:t>
            </a:r>
            <a:r>
              <a:rPr lang="fr-CH" sz="2000" b="1" dirty="0" smtClean="0">
                <a:solidFill>
                  <a:srgbClr val="C00000"/>
                </a:solidFill>
                <a:latin typeface="Arial" panose="020B0604020202020204" pitchFamily="34" charset="0"/>
                <a:cs typeface="Arial" panose="020B0604020202020204" pitchFamily="34" charset="0"/>
              </a:rPr>
              <a:t> use </a:t>
            </a:r>
            <a:r>
              <a:rPr lang="fr-CH" sz="2000" b="1" dirty="0" err="1" smtClean="0">
                <a:solidFill>
                  <a:srgbClr val="C00000"/>
                </a:solidFill>
                <a:latin typeface="Arial" panose="020B0604020202020204" pitchFamily="34" charset="0"/>
                <a:cs typeface="Arial" panose="020B0604020202020204" pitchFamily="34" charset="0"/>
              </a:rPr>
              <a:t>slides</a:t>
            </a:r>
            <a:r>
              <a:rPr lang="fr-CH" sz="2000" b="1" dirty="0" smtClean="0">
                <a:solidFill>
                  <a:srgbClr val="C00000"/>
                </a:solidFill>
                <a:latin typeface="Arial" panose="020B0604020202020204" pitchFamily="34" charset="0"/>
                <a:cs typeface="Arial" panose="020B0604020202020204" pitchFamily="34" charset="0"/>
              </a:rPr>
              <a:t> </a:t>
            </a:r>
            <a:r>
              <a:rPr lang="fr-CH" sz="2000" b="1" dirty="0" err="1" smtClean="0">
                <a:solidFill>
                  <a:srgbClr val="C00000"/>
                </a:solidFill>
                <a:latin typeface="Arial" panose="020B0604020202020204" pitchFamily="34" charset="0"/>
                <a:cs typeface="Arial" panose="020B0604020202020204" pitchFamily="34" charset="0"/>
              </a:rPr>
              <a:t>with</a:t>
            </a:r>
            <a:r>
              <a:rPr lang="fr-CH" sz="2000" b="1" dirty="0" smtClean="0">
                <a:solidFill>
                  <a:srgbClr val="C00000"/>
                </a:solidFill>
                <a:latin typeface="Arial" panose="020B0604020202020204" pitchFamily="34" charset="0"/>
                <a:cs typeface="Arial" panose="020B0604020202020204" pitchFamily="34" charset="0"/>
              </a:rPr>
              <a:t> full page </a:t>
            </a:r>
            <a:r>
              <a:rPr lang="fr-CH" sz="2000" b="1" dirty="0" err="1" smtClean="0">
                <a:solidFill>
                  <a:srgbClr val="C00000"/>
                </a:solidFill>
                <a:latin typeface="Arial" panose="020B0604020202020204" pitchFamily="34" charset="0"/>
                <a:cs typeface="Arial" panose="020B0604020202020204" pitchFamily="34" charset="0"/>
              </a:rPr>
              <a:t>picture</a:t>
            </a:r>
            <a:r>
              <a:rPr lang="fr-CH" sz="2000" b="1" dirty="0" smtClean="0">
                <a:solidFill>
                  <a:srgbClr val="C00000"/>
                </a:solidFill>
                <a:latin typeface="Arial" panose="020B0604020202020204" pitchFamily="34" charset="0"/>
                <a:cs typeface="Arial" panose="020B0604020202020204" pitchFamily="34" charset="0"/>
              </a:rPr>
              <a:t> or graphs, do not use the </a:t>
            </a:r>
            <a:r>
              <a:rPr lang="fr-CH" sz="2000" b="1" dirty="0" err="1" smtClean="0">
                <a:solidFill>
                  <a:srgbClr val="C00000"/>
                </a:solidFill>
                <a:latin typeface="Arial" panose="020B0604020202020204" pitchFamily="34" charset="0"/>
                <a:cs typeface="Arial" panose="020B0604020202020204" pitchFamily="34" charset="0"/>
              </a:rPr>
              <a:t>footer</a:t>
            </a:r>
            <a:r>
              <a:rPr lang="fr-CH" sz="2000" b="1" dirty="0" smtClean="0">
                <a:solidFill>
                  <a:srgbClr val="C00000"/>
                </a:solidFill>
                <a:latin typeface="Arial" panose="020B0604020202020204" pitchFamily="34" charset="0"/>
                <a:cs typeface="Arial" panose="020B0604020202020204" pitchFamily="34" charset="0"/>
              </a:rPr>
              <a:t>. </a:t>
            </a:r>
          </a:p>
          <a:p>
            <a:pPr algn="ctr"/>
            <a:r>
              <a:rPr lang="fr-CH"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right click on </a:t>
            </a:r>
            <a:r>
              <a:rPr lang="fr-CH" sz="20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thumbnail</a:t>
            </a:r>
            <a:r>
              <a:rPr lang="fr-CH"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CH" sz="20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left</a:t>
            </a:r>
            <a:r>
              <a:rPr lang="fr-CH"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and </a:t>
            </a:r>
            <a:r>
              <a:rPr lang="fr-CH" sz="20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choose</a:t>
            </a:r>
            <a:r>
              <a:rPr lang="fr-CH"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CH" sz="20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layout</a:t>
            </a:r>
            <a:r>
              <a:rPr lang="fr-CH"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fr-CH" sz="20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cover</a:t>
            </a:r>
            <a:r>
              <a:rPr lang="fr-CH"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/back/</a:t>
            </a:r>
            <a:r>
              <a:rPr lang="fr-CH" sz="2000" b="1"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fullpage</a:t>
            </a:r>
            <a:endParaRPr lang="fr-CH" sz="2000" b="1" dirty="0" smtClean="0">
              <a:solidFill>
                <a:srgbClr val="C00000"/>
              </a:solidFill>
              <a:latin typeface="Arial" panose="020B0604020202020204" pitchFamily="34" charset="0"/>
              <a:cs typeface="Arial" panose="020B0604020202020204" pitchFamily="34" charset="0"/>
              <a:sym typeface="Wingdings" panose="05000000000000000000" pitchFamily="2" charset="2"/>
            </a:endParaRPr>
          </a:p>
          <a:p>
            <a:pPr algn="ctr"/>
            <a:r>
              <a:rPr lang="fr-CH" sz="2000" b="1" dirty="0" smtClean="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37153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PRINCIPLES IN APPLYING GEQAF: </a:t>
            </a:r>
            <a:r>
              <a:rPr lang="en-GB" dirty="0"/>
              <a:t/>
            </a:r>
            <a:br>
              <a:rPr lang="en-GB" dirty="0"/>
            </a:br>
            <a:endParaRPr lang="en-GB" dirty="0"/>
          </a:p>
        </p:txBody>
      </p:sp>
      <p:sp>
        <p:nvSpPr>
          <p:cNvPr id="3" name="Content Placeholder 2"/>
          <p:cNvSpPr>
            <a:spLocks noGrp="1"/>
          </p:cNvSpPr>
          <p:nvPr>
            <p:ph sz="quarter" idx="10"/>
          </p:nvPr>
        </p:nvSpPr>
        <p:spPr/>
        <p:txBody>
          <a:bodyPr/>
          <a:lstStyle/>
          <a:p>
            <a:pPr lvl="0"/>
            <a:r>
              <a:rPr lang="en-GB" sz="1800" dirty="0">
                <a:solidFill>
                  <a:srgbClr val="0068A9"/>
                </a:solidFill>
              </a:rPr>
              <a:t>Country context at the core</a:t>
            </a:r>
            <a:r>
              <a:rPr lang="en-GB" sz="1800" dirty="0"/>
              <a:t>: Development relevance means acknowledging that quality education is necessarily contextual and therefore the analysis using GEQAF starts with understanding of the national and sub-national development context of the particular country</a:t>
            </a:r>
          </a:p>
          <a:p>
            <a:pPr lvl="0"/>
            <a:r>
              <a:rPr lang="en-GB" sz="1800" dirty="0">
                <a:solidFill>
                  <a:srgbClr val="0070C0"/>
                </a:solidFill>
              </a:rPr>
              <a:t>Country driven process</a:t>
            </a:r>
            <a:r>
              <a:rPr lang="en-GB" sz="1800" dirty="0"/>
              <a:t>: GEQAF is purposefully designed as a self-assessment tool for countries to analyse constraints and strengths in their education system, to identify key priorities, design appropriate context responsive interventions.</a:t>
            </a:r>
          </a:p>
          <a:p>
            <a:pPr lvl="0"/>
            <a:r>
              <a:rPr lang="en-GB" sz="1800" dirty="0">
                <a:solidFill>
                  <a:srgbClr val="0070C0"/>
                </a:solidFill>
              </a:rPr>
              <a:t>Participatory process</a:t>
            </a:r>
            <a:r>
              <a:rPr lang="en-GB" sz="1800" dirty="0"/>
              <a:t>: that the objective of GEQAF is not to grade or compare education systems but rather to guide countries to find for themselves in a fully participatory way why their education is not performing the way they expected it to and what can and needs to be done to address the problems.</a:t>
            </a:r>
          </a:p>
          <a:p>
            <a:endParaRPr lang="en-GB" dirty="0"/>
          </a:p>
        </p:txBody>
      </p:sp>
    </p:spTree>
    <p:extLst>
      <p:ext uri="{BB962C8B-B14F-4D97-AF65-F5344CB8AC3E}">
        <p14:creationId xmlns:p14="http://schemas.microsoft.com/office/powerpoint/2010/main" val="33906108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903" y="646486"/>
            <a:ext cx="3703258" cy="1200329"/>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EXAMPLE SLIDES</a:t>
            </a:r>
          </a:p>
          <a:p>
            <a:pPr algn="ctr"/>
            <a:r>
              <a:rPr lang="fr-CH" sz="2400" b="1" dirty="0" smtClean="0">
                <a:solidFill>
                  <a:srgbClr val="C00000"/>
                </a:solidFill>
                <a:latin typeface="Arial" panose="020B0604020202020204" pitchFamily="34" charset="0"/>
                <a:cs typeface="Arial" panose="020B0604020202020204" pitchFamily="34" charset="0"/>
              </a:rPr>
              <a:t>The design of the pages</a:t>
            </a:r>
          </a:p>
          <a:p>
            <a:pPr algn="ctr"/>
            <a:r>
              <a:rPr lang="fr-CH" sz="2400" b="1" dirty="0" err="1" smtClean="0">
                <a:solidFill>
                  <a:srgbClr val="C00000"/>
                </a:solidFill>
                <a:latin typeface="Arial" panose="020B0604020202020204" pitchFamily="34" charset="0"/>
                <a:cs typeface="Arial" panose="020B0604020202020204" pitchFamily="34" charset="0"/>
              </a:rPr>
              <a:t>should</a:t>
            </a:r>
            <a:r>
              <a:rPr lang="fr-CH" sz="2400" b="1" dirty="0" smtClean="0">
                <a:solidFill>
                  <a:srgbClr val="C00000"/>
                </a:solidFill>
                <a:latin typeface="Arial" panose="020B0604020202020204" pitchFamily="34" charset="0"/>
                <a:cs typeface="Arial" panose="020B0604020202020204" pitchFamily="34" charset="0"/>
              </a:rPr>
              <a:t> look </a:t>
            </a:r>
            <a:r>
              <a:rPr lang="fr-CH" sz="2400" b="1" dirty="0" err="1" smtClean="0">
                <a:solidFill>
                  <a:srgbClr val="C00000"/>
                </a:solidFill>
                <a:latin typeface="Arial" panose="020B0604020202020204" pitchFamily="34" charset="0"/>
                <a:cs typeface="Arial" panose="020B0604020202020204" pitchFamily="34" charset="0"/>
              </a:rPr>
              <a:t>alike</a:t>
            </a:r>
            <a:endParaRPr lang="fr-CH" sz="24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660903" y="2208001"/>
            <a:ext cx="3703258" cy="2677656"/>
          </a:xfrm>
          <a:prstGeom prst="rect">
            <a:avLst/>
          </a:prstGeom>
          <a:noFill/>
          <a:ln w="25400">
            <a:solidFill>
              <a:srgbClr val="C00000"/>
            </a:solidFill>
          </a:ln>
        </p:spPr>
        <p:txBody>
          <a:bodyPr wrap="squar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HOW TO USE THEM</a:t>
            </a:r>
          </a:p>
          <a:p>
            <a:pPr algn="ctr"/>
            <a:r>
              <a:rPr lang="fr-CH" sz="2400" b="1" dirty="0" smtClean="0">
                <a:solidFill>
                  <a:srgbClr val="C00000"/>
                </a:solidFill>
                <a:latin typeface="Arial" panose="020B0604020202020204" pitchFamily="34" charset="0"/>
                <a:cs typeface="Arial" panose="020B0604020202020204" pitchFamily="34" charset="0"/>
              </a:rPr>
              <a:t>You </a:t>
            </a:r>
            <a:r>
              <a:rPr lang="fr-CH" sz="2400" b="1" dirty="0" err="1" smtClean="0">
                <a:solidFill>
                  <a:srgbClr val="C00000"/>
                </a:solidFill>
                <a:latin typeface="Arial" panose="020B0604020202020204" pitchFamily="34" charset="0"/>
                <a:cs typeface="Arial" panose="020B0604020202020204" pitchFamily="34" charset="0"/>
              </a:rPr>
              <a:t>can</a:t>
            </a:r>
            <a:r>
              <a:rPr lang="fr-CH" sz="2400" b="1" dirty="0" smtClean="0">
                <a:solidFill>
                  <a:srgbClr val="C00000"/>
                </a:solidFill>
                <a:latin typeface="Arial" panose="020B0604020202020204" pitchFamily="34" charset="0"/>
                <a:cs typeface="Arial" panose="020B0604020202020204" pitchFamily="34" charset="0"/>
              </a:rPr>
              <a:t> copy </a:t>
            </a:r>
            <a:r>
              <a:rPr lang="fr-CH" sz="2400" b="1" dirty="0" err="1" smtClean="0">
                <a:solidFill>
                  <a:srgbClr val="C00000"/>
                </a:solidFill>
                <a:latin typeface="Arial" panose="020B0604020202020204" pitchFamily="34" charset="0"/>
                <a:cs typeface="Arial" panose="020B0604020202020204" pitchFamily="34" charset="0"/>
              </a:rPr>
              <a:t>past</a:t>
            </a:r>
            <a:r>
              <a:rPr lang="fr-CH" sz="2400" b="1" dirty="0" smtClean="0">
                <a:solidFill>
                  <a:srgbClr val="C00000"/>
                </a:solidFill>
                <a:latin typeface="Arial" panose="020B0604020202020204" pitchFamily="34" charset="0"/>
                <a:cs typeface="Arial" panose="020B0604020202020204" pitchFamily="34" charset="0"/>
              </a:rPr>
              <a:t> the </a:t>
            </a:r>
            <a:r>
              <a:rPr lang="fr-CH" sz="2400" b="1" dirty="0" err="1" smtClean="0">
                <a:solidFill>
                  <a:srgbClr val="C00000"/>
                </a:solidFill>
                <a:latin typeface="Arial" panose="020B0604020202020204" pitchFamily="34" charset="0"/>
                <a:cs typeface="Arial" panose="020B0604020202020204" pitchFamily="34" charset="0"/>
              </a:rPr>
              <a:t>elements</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you</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need</a:t>
            </a:r>
            <a:r>
              <a:rPr lang="fr-CH" sz="2400" b="1" dirty="0" smtClean="0">
                <a:solidFill>
                  <a:srgbClr val="C00000"/>
                </a:solidFill>
                <a:latin typeface="Arial" panose="020B0604020202020204" pitchFamily="34" charset="0"/>
                <a:cs typeface="Arial" panose="020B0604020202020204" pitchFamily="34" charset="0"/>
              </a:rPr>
              <a:t>, and </a:t>
            </a:r>
            <a:r>
              <a:rPr lang="fr-CH" sz="2400" b="1" dirty="0" err="1" smtClean="0">
                <a:solidFill>
                  <a:srgbClr val="C00000"/>
                </a:solidFill>
                <a:latin typeface="Arial" panose="020B0604020202020204" pitchFamily="34" charset="0"/>
                <a:cs typeface="Arial" panose="020B0604020202020204" pitchFamily="34" charset="0"/>
              </a:rPr>
              <a:t>create</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your</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own</a:t>
            </a:r>
            <a:r>
              <a:rPr lang="fr-CH" sz="2400" b="1" dirty="0" smtClean="0">
                <a:solidFill>
                  <a:srgbClr val="C00000"/>
                </a:solidFill>
                <a:latin typeface="Arial" panose="020B0604020202020204" pitchFamily="34" charset="0"/>
                <a:cs typeface="Arial" panose="020B0604020202020204" pitchFamily="34" charset="0"/>
              </a:rPr>
              <a:t> </a:t>
            </a:r>
            <a:r>
              <a:rPr lang="fr-CH" sz="2400" b="1" dirty="0" err="1" smtClean="0">
                <a:solidFill>
                  <a:srgbClr val="C00000"/>
                </a:solidFill>
                <a:latin typeface="Arial" panose="020B0604020202020204" pitchFamily="34" charset="0"/>
                <a:cs typeface="Arial" panose="020B0604020202020204" pitchFamily="34" charset="0"/>
              </a:rPr>
              <a:t>slides</a:t>
            </a:r>
            <a:r>
              <a:rPr lang="fr-CH" sz="2400" b="1" dirty="0" smtClean="0">
                <a:solidFill>
                  <a:srgbClr val="C00000"/>
                </a:solidFill>
                <a:latin typeface="Arial" panose="020B0604020202020204" pitchFamily="34" charset="0"/>
                <a:cs typeface="Arial" panose="020B0604020202020204" pitchFamily="34" charset="0"/>
              </a:rPr>
              <a:t>. </a:t>
            </a:r>
          </a:p>
          <a:p>
            <a:pPr algn="ctr"/>
            <a:r>
              <a:rPr lang="fr-CH" sz="2400" b="1" dirty="0" err="1" smtClean="0">
                <a:solidFill>
                  <a:srgbClr val="C00000"/>
                </a:solidFill>
                <a:latin typeface="Arial" panose="020B0604020202020204" pitchFamily="34" charset="0"/>
                <a:cs typeface="Arial" panose="020B0604020202020204" pitchFamily="34" charset="0"/>
              </a:rPr>
              <a:t>Delete</a:t>
            </a:r>
            <a:r>
              <a:rPr lang="fr-CH" sz="2400" b="1" dirty="0" smtClean="0">
                <a:solidFill>
                  <a:srgbClr val="C00000"/>
                </a:solidFill>
                <a:latin typeface="Arial" panose="020B0604020202020204" pitchFamily="34" charset="0"/>
                <a:cs typeface="Arial" panose="020B0604020202020204" pitchFamily="34" charset="0"/>
              </a:rPr>
              <a:t> all the un-</a:t>
            </a:r>
            <a:r>
              <a:rPr lang="fr-CH" sz="2400" b="1" dirty="0" err="1" smtClean="0">
                <a:solidFill>
                  <a:srgbClr val="C00000"/>
                </a:solidFill>
                <a:latin typeface="Arial" panose="020B0604020202020204" pitchFamily="34" charset="0"/>
                <a:cs typeface="Arial" panose="020B0604020202020204" pitchFamily="34" charset="0"/>
              </a:rPr>
              <a:t>necessary</a:t>
            </a:r>
            <a:r>
              <a:rPr lang="fr-CH" sz="2400" b="1" dirty="0" smtClean="0">
                <a:solidFill>
                  <a:srgbClr val="C00000"/>
                </a:solidFill>
                <a:latin typeface="Arial" panose="020B0604020202020204" pitchFamily="34" charset="0"/>
                <a:cs typeface="Arial" panose="020B0604020202020204" pitchFamily="34" charset="0"/>
              </a:rPr>
              <a:t> pages, or </a:t>
            </a:r>
            <a:r>
              <a:rPr lang="fr-CH" sz="2400" b="1" dirty="0" err="1" smtClean="0">
                <a:solidFill>
                  <a:srgbClr val="C00000"/>
                </a:solidFill>
                <a:latin typeface="Arial" panose="020B0604020202020204" pitchFamily="34" charset="0"/>
                <a:cs typeface="Arial" panose="020B0604020202020204" pitchFamily="34" charset="0"/>
              </a:rPr>
              <a:t>language</a:t>
            </a:r>
            <a:r>
              <a:rPr lang="fr-CH" sz="2400" b="1" dirty="0" smtClean="0">
                <a:solidFill>
                  <a:srgbClr val="C00000"/>
                </a:solidFill>
                <a:latin typeface="Arial" panose="020B0604020202020204" pitchFamily="34" charset="0"/>
                <a:cs typeface="Arial" panose="020B0604020202020204" pitchFamily="34" charset="0"/>
              </a:rPr>
              <a:t> version.</a:t>
            </a:r>
            <a:endParaRPr lang="fr-CH"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944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smtClean="0">
                <a:cs typeface="Arial"/>
              </a:rPr>
              <a:t>An </a:t>
            </a:r>
            <a:r>
              <a:rPr lang="fr-FR" dirty="0">
                <a:cs typeface="Arial"/>
              </a:rPr>
              <a:t>international centre </a:t>
            </a:r>
            <a:br>
              <a:rPr lang="fr-FR" dirty="0">
                <a:cs typeface="Arial"/>
              </a:rPr>
            </a:br>
            <a:r>
              <a:rPr lang="fr-FR" dirty="0">
                <a:cs typeface="Arial"/>
              </a:rPr>
              <a:t>of excellence in curriculum</a:t>
            </a:r>
            <a:br>
              <a:rPr lang="fr-FR" dirty="0">
                <a:cs typeface="Arial"/>
              </a:rPr>
            </a:br>
            <a:endParaRPr lang="fr-CH" dirty="0"/>
          </a:p>
        </p:txBody>
      </p:sp>
      <p:sp>
        <p:nvSpPr>
          <p:cNvPr id="8" name="Content Placeholder 7"/>
          <p:cNvSpPr>
            <a:spLocks noGrp="1"/>
          </p:cNvSpPr>
          <p:nvPr>
            <p:ph sz="quarter" idx="10"/>
          </p:nvPr>
        </p:nvSpPr>
        <p:spPr/>
        <p:txBody>
          <a:bodyPr/>
          <a:lstStyle/>
          <a:p>
            <a:pPr>
              <a:lnSpc>
                <a:spcPct val="120000"/>
              </a:lnSpc>
            </a:pPr>
            <a:r>
              <a:rPr lang="en-GB" dirty="0">
                <a:solidFill>
                  <a:srgbClr val="323232"/>
                </a:solidFill>
                <a:cs typeface="Arial"/>
              </a:rPr>
              <a:t>The IBE is a leading UNESCO institute in the field of curriculum, valued both for its specialist know-ledge, expertise and networks, and for providing curriculum support services that include up-to-date, evidence-based information and practical support to </a:t>
            </a:r>
            <a:r>
              <a:rPr lang="en-GB" dirty="0" smtClean="0">
                <a:solidFill>
                  <a:srgbClr val="323232"/>
                </a:solidFill>
                <a:cs typeface="Arial"/>
              </a:rPr>
              <a:t>UNESCO </a:t>
            </a:r>
            <a:r>
              <a:rPr lang="en-GB" dirty="0">
                <a:solidFill>
                  <a:srgbClr val="323232"/>
                </a:solidFill>
                <a:cs typeface="Arial"/>
              </a:rPr>
              <a:t>Member States. </a:t>
            </a:r>
          </a:p>
          <a:p>
            <a:pPr>
              <a:lnSpc>
                <a:spcPct val="120000"/>
              </a:lnSpc>
            </a:pPr>
            <a:endParaRPr lang="en-GB" dirty="0">
              <a:solidFill>
                <a:srgbClr val="323232"/>
              </a:solidFill>
              <a:cs typeface="Arial"/>
            </a:endParaRPr>
          </a:p>
          <a:p>
            <a:pPr>
              <a:lnSpc>
                <a:spcPct val="120000"/>
              </a:lnSpc>
            </a:pPr>
            <a:r>
              <a:rPr lang="en-GB" dirty="0">
                <a:solidFill>
                  <a:srgbClr val="323232"/>
                </a:solidFill>
                <a:cs typeface="Arial"/>
              </a:rPr>
              <a:t>The IBE’s mission is to support UNESCO Member States as they seek to enhance most effectively the quality of student learning. Such support is offered mainly through initiatives and activities within the following three key action areas:</a:t>
            </a:r>
          </a:p>
          <a:p>
            <a:pPr marL="196850" indent="-196850">
              <a:lnSpc>
                <a:spcPct val="120000"/>
              </a:lnSpc>
              <a:buSzPct val="100000"/>
              <a:buFont typeface="Arial"/>
              <a:buChar char="•"/>
            </a:pPr>
            <a:r>
              <a:rPr lang="en-GB" b="1" dirty="0">
                <a:solidFill>
                  <a:srgbClr val="0068A9"/>
                </a:solidFill>
                <a:cs typeface="Arial"/>
              </a:rPr>
              <a:t>capacity development</a:t>
            </a:r>
            <a:r>
              <a:rPr lang="en-GB" dirty="0">
                <a:solidFill>
                  <a:srgbClr val="0068A9"/>
                </a:solidFill>
                <a:cs typeface="Arial"/>
              </a:rPr>
              <a:t> </a:t>
            </a:r>
            <a:r>
              <a:rPr lang="en-GB" dirty="0">
                <a:solidFill>
                  <a:srgbClr val="323232"/>
                </a:solidFill>
                <a:cs typeface="Arial"/>
              </a:rPr>
              <a:t>of both institutions and individuals, </a:t>
            </a:r>
            <a:br>
              <a:rPr lang="en-GB" dirty="0">
                <a:solidFill>
                  <a:srgbClr val="323232"/>
                </a:solidFill>
                <a:cs typeface="Arial"/>
              </a:rPr>
            </a:br>
            <a:r>
              <a:rPr lang="en-GB" b="1" dirty="0">
                <a:solidFill>
                  <a:srgbClr val="0068A9"/>
                </a:solidFill>
                <a:cs typeface="Arial"/>
              </a:rPr>
              <a:t>as well as technical support and advice</a:t>
            </a:r>
            <a:r>
              <a:rPr lang="en-GB" dirty="0">
                <a:solidFill>
                  <a:srgbClr val="323232"/>
                </a:solidFill>
                <a:cs typeface="Arial"/>
              </a:rPr>
              <a:t>;</a:t>
            </a:r>
          </a:p>
          <a:p>
            <a:pPr marL="196850" indent="-196850">
              <a:lnSpc>
                <a:spcPct val="120000"/>
              </a:lnSpc>
              <a:buFont typeface="Arial"/>
              <a:buChar char="•"/>
            </a:pPr>
            <a:r>
              <a:rPr lang="en-GB" b="1" dirty="0">
                <a:solidFill>
                  <a:srgbClr val="0068A9"/>
                </a:solidFill>
                <a:cs typeface="Arial"/>
              </a:rPr>
              <a:t>access to curriculum – related knowledge, experience</a:t>
            </a:r>
            <a:br>
              <a:rPr lang="en-GB" b="1" dirty="0">
                <a:solidFill>
                  <a:srgbClr val="0068A9"/>
                </a:solidFill>
                <a:cs typeface="Arial"/>
              </a:rPr>
            </a:br>
            <a:r>
              <a:rPr lang="en-GB" b="1" dirty="0">
                <a:solidFill>
                  <a:srgbClr val="0068A9"/>
                </a:solidFill>
                <a:cs typeface="Arial"/>
              </a:rPr>
              <a:t>and expertise</a:t>
            </a:r>
            <a:endParaRPr lang="fr-FR" b="1" dirty="0">
              <a:solidFill>
                <a:srgbClr val="0068A9"/>
              </a:solidFill>
              <a:cs typeface="Arial"/>
            </a:endParaRPr>
          </a:p>
          <a:p>
            <a:endParaRPr lang="fr-CH" dirty="0"/>
          </a:p>
        </p:txBody>
      </p:sp>
      <p:sp>
        <p:nvSpPr>
          <p:cNvPr id="4" name="TextBox 3"/>
          <p:cNvSpPr txBox="1"/>
          <p:nvPr/>
        </p:nvSpPr>
        <p:spPr>
          <a:xfrm>
            <a:off x="4868498" y="168185"/>
            <a:ext cx="3531736" cy="1200329"/>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EXAMPLE PAGE</a:t>
            </a:r>
          </a:p>
          <a:p>
            <a:pPr algn="ctr"/>
            <a:r>
              <a:rPr lang="fr-CH" sz="2400" b="1" dirty="0" smtClean="0">
                <a:solidFill>
                  <a:srgbClr val="C00000"/>
                </a:solidFill>
                <a:latin typeface="Arial" panose="020B0604020202020204" pitchFamily="34" charset="0"/>
                <a:cs typeface="Arial" panose="020B0604020202020204" pitchFamily="34" charset="0"/>
              </a:rPr>
              <a:t>The design of the page</a:t>
            </a:r>
          </a:p>
          <a:p>
            <a:pPr algn="ctr"/>
            <a:r>
              <a:rPr lang="fr-CH" sz="2400" b="1" dirty="0" err="1" smtClean="0">
                <a:solidFill>
                  <a:srgbClr val="C00000"/>
                </a:solidFill>
                <a:latin typeface="Arial" panose="020B0604020202020204" pitchFamily="34" charset="0"/>
                <a:cs typeface="Arial" panose="020B0604020202020204" pitchFamily="34" charset="0"/>
              </a:rPr>
              <a:t>should</a:t>
            </a:r>
            <a:r>
              <a:rPr lang="fr-CH" sz="2400" b="1" dirty="0" smtClean="0">
                <a:solidFill>
                  <a:srgbClr val="C00000"/>
                </a:solidFill>
                <a:latin typeface="Arial" panose="020B0604020202020204" pitchFamily="34" charset="0"/>
                <a:cs typeface="Arial" panose="020B0604020202020204" pitchFamily="34" charset="0"/>
              </a:rPr>
              <a:t> look </a:t>
            </a:r>
            <a:r>
              <a:rPr lang="fr-CH" sz="2400" b="1" dirty="0" err="1" smtClean="0">
                <a:solidFill>
                  <a:srgbClr val="C00000"/>
                </a:solidFill>
                <a:latin typeface="Arial" panose="020B0604020202020204" pitchFamily="34" charset="0"/>
                <a:cs typeface="Arial" panose="020B0604020202020204" pitchFamily="34" charset="0"/>
              </a:rPr>
              <a:t>alike</a:t>
            </a:r>
            <a:endParaRPr lang="fr-CH"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625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19324" y="360000"/>
            <a:ext cx="6504168" cy="697627"/>
          </a:xfrm>
          <a:prstGeom prst="rect">
            <a:avLst/>
          </a:prstGeom>
          <a:noFill/>
        </p:spPr>
        <p:txBody>
          <a:bodyPr wrap="square" rtlCol="0">
            <a:spAutoFit/>
          </a:bodyPr>
          <a:lstStyle/>
          <a:p>
            <a:r>
              <a:rPr lang="fr-FR" sz="2200" dirty="0">
                <a:solidFill>
                  <a:srgbClr val="0068A9"/>
                </a:solidFill>
                <a:latin typeface="Arial" panose="020B0604020202020204" pitchFamily="34" charset="0"/>
                <a:cs typeface="Arial" panose="020B0604020202020204" pitchFamily="34" charset="0"/>
              </a:rPr>
              <a:t>IBE </a:t>
            </a:r>
            <a:r>
              <a:rPr lang="fr-FR" sz="2200" dirty="0" err="1">
                <a:solidFill>
                  <a:srgbClr val="0068A9"/>
                </a:solidFill>
                <a:latin typeface="Arial" panose="020B0604020202020204" pitchFamily="34" charset="0"/>
                <a:cs typeface="Arial" panose="020B0604020202020204" pitchFamily="34" charset="0"/>
              </a:rPr>
              <a:t>Budgetary</a:t>
            </a:r>
            <a:r>
              <a:rPr lang="fr-FR" sz="2200" dirty="0">
                <a:solidFill>
                  <a:srgbClr val="0068A9"/>
                </a:solidFill>
                <a:latin typeface="Arial" panose="020B0604020202020204" pitchFamily="34" charset="0"/>
                <a:cs typeface="Arial" panose="020B0604020202020204" pitchFamily="34" charset="0"/>
              </a:rPr>
              <a:t> Framework 2013</a:t>
            </a:r>
          </a:p>
          <a:p>
            <a:pPr>
              <a:lnSpc>
                <a:spcPct val="110000"/>
              </a:lnSpc>
            </a:pPr>
            <a:r>
              <a:rPr lang="fr-FR" sz="1600" dirty="0">
                <a:solidFill>
                  <a:srgbClr val="323232"/>
                </a:solidFill>
                <a:latin typeface="Arial" panose="020B0604020202020204" pitchFamily="34" charset="0"/>
                <a:cs typeface="Arial" panose="020B0604020202020204" pitchFamily="34" charset="0"/>
              </a:rPr>
              <a:t>For the </a:t>
            </a:r>
            <a:r>
              <a:rPr lang="fr-FR" sz="1600" dirty="0" err="1">
                <a:solidFill>
                  <a:srgbClr val="323232"/>
                </a:solidFill>
                <a:latin typeface="Arial" panose="020B0604020202020204" pitchFamily="34" charset="0"/>
                <a:cs typeface="Arial" panose="020B0604020202020204" pitchFamily="34" charset="0"/>
              </a:rPr>
              <a:t>financial</a:t>
            </a:r>
            <a:r>
              <a:rPr lang="fr-FR" sz="1600" dirty="0">
                <a:solidFill>
                  <a:srgbClr val="323232"/>
                </a:solidFill>
                <a:latin typeface="Arial" panose="020B0604020202020204" pitchFamily="34" charset="0"/>
                <a:cs typeface="Arial" panose="020B0604020202020204" pitchFamily="34" charset="0"/>
              </a:rPr>
              <a:t> </a:t>
            </a:r>
            <a:r>
              <a:rPr lang="fr-FR" sz="1600" dirty="0" err="1">
                <a:solidFill>
                  <a:srgbClr val="323232"/>
                </a:solidFill>
                <a:latin typeface="Arial" panose="020B0604020202020204" pitchFamily="34" charset="0"/>
                <a:cs typeface="Arial" panose="020B0604020202020204" pitchFamily="34" charset="0"/>
              </a:rPr>
              <a:t>period</a:t>
            </a:r>
            <a:r>
              <a:rPr lang="fr-FR" sz="1600" dirty="0">
                <a:solidFill>
                  <a:srgbClr val="323232"/>
                </a:solidFill>
                <a:latin typeface="Arial" panose="020B0604020202020204" pitchFamily="34" charset="0"/>
                <a:cs typeface="Arial" panose="020B0604020202020204" pitchFamily="34" charset="0"/>
              </a:rPr>
              <a:t> 1st </a:t>
            </a:r>
            <a:r>
              <a:rPr lang="fr-FR" sz="1600" dirty="0" err="1">
                <a:solidFill>
                  <a:srgbClr val="323232"/>
                </a:solidFill>
                <a:latin typeface="Arial" panose="020B0604020202020204" pitchFamily="34" charset="0"/>
                <a:cs typeface="Arial" panose="020B0604020202020204" pitchFamily="34" charset="0"/>
              </a:rPr>
              <a:t>January</a:t>
            </a:r>
            <a:r>
              <a:rPr lang="fr-FR" sz="1600" dirty="0">
                <a:solidFill>
                  <a:srgbClr val="323232"/>
                </a:solidFill>
                <a:latin typeface="Arial" panose="020B0604020202020204" pitchFamily="34" charset="0"/>
                <a:cs typeface="Arial" panose="020B0604020202020204" pitchFamily="34" charset="0"/>
              </a:rPr>
              <a:t> to 30th July in US Dollar</a:t>
            </a:r>
          </a:p>
        </p:txBody>
      </p:sp>
      <p:graphicFrame>
        <p:nvGraphicFramePr>
          <p:cNvPr id="5" name="Tableau 4"/>
          <p:cNvGraphicFramePr>
            <a:graphicFrameLocks noGrp="1"/>
          </p:cNvGraphicFramePr>
          <p:nvPr>
            <p:extLst>
              <p:ext uri="{D42A27DB-BD31-4B8C-83A1-F6EECF244321}">
                <p14:modId xmlns:p14="http://schemas.microsoft.com/office/powerpoint/2010/main" val="305674715"/>
              </p:ext>
            </p:extLst>
          </p:nvPr>
        </p:nvGraphicFramePr>
        <p:xfrm>
          <a:off x="1117270" y="1511073"/>
          <a:ext cx="6896535" cy="3132063"/>
        </p:xfrm>
        <a:graphic>
          <a:graphicData uri="http://schemas.openxmlformats.org/drawingml/2006/table">
            <a:tbl>
              <a:tblPr firstRow="1" bandRow="1">
                <a:tableStyleId>{2D5ABB26-0587-4C30-8999-92F81FD0307C}</a:tableStyleId>
              </a:tblPr>
              <a:tblGrid>
                <a:gridCol w="4018960">
                  <a:extLst>
                    <a:ext uri="{9D8B030D-6E8A-4147-A177-3AD203B41FA5}">
                      <a16:colId xmlns:a16="http://schemas.microsoft.com/office/drawing/2014/main" val="20000"/>
                    </a:ext>
                  </a:extLst>
                </a:gridCol>
                <a:gridCol w="1567394">
                  <a:extLst>
                    <a:ext uri="{9D8B030D-6E8A-4147-A177-3AD203B41FA5}">
                      <a16:colId xmlns:a16="http://schemas.microsoft.com/office/drawing/2014/main" val="20001"/>
                    </a:ext>
                  </a:extLst>
                </a:gridCol>
                <a:gridCol w="1310181">
                  <a:extLst>
                    <a:ext uri="{9D8B030D-6E8A-4147-A177-3AD203B41FA5}">
                      <a16:colId xmlns:a16="http://schemas.microsoft.com/office/drawing/2014/main" val="20002"/>
                    </a:ext>
                  </a:extLst>
                </a:gridCol>
              </a:tblGrid>
              <a:tr h="377769">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fr-FR" sz="1300" b="1" i="0" u="none" strike="noStrike" kern="1200" baseline="0" dirty="0" err="1" smtClean="0">
                          <a:solidFill>
                            <a:schemeClr val="bg1"/>
                          </a:solidFill>
                          <a:latin typeface="Arial"/>
                          <a:ea typeface="+mn-ea"/>
                          <a:cs typeface="+mn-cs"/>
                        </a:rPr>
                        <a:t>Special</a:t>
                      </a:r>
                      <a:r>
                        <a:rPr lang="fr-FR" sz="1300" b="1" i="0" u="none" strike="noStrike" kern="1200" baseline="0" dirty="0" smtClean="0">
                          <a:solidFill>
                            <a:schemeClr val="bg1"/>
                          </a:solidFill>
                          <a:latin typeface="Arial"/>
                          <a:ea typeface="+mn-ea"/>
                          <a:cs typeface="+mn-cs"/>
                        </a:rPr>
                        <a:t> </a:t>
                      </a:r>
                      <a:r>
                        <a:rPr lang="fr-FR" sz="1300" b="1" i="0" u="none" strike="noStrike" kern="1200" baseline="0" dirty="0" err="1" smtClean="0">
                          <a:solidFill>
                            <a:schemeClr val="bg1"/>
                          </a:solidFill>
                          <a:latin typeface="Arial"/>
                          <a:ea typeface="+mn-ea"/>
                          <a:cs typeface="+mn-cs"/>
                        </a:rPr>
                        <a:t>Account</a:t>
                      </a:r>
                      <a:endParaRPr lang="fr-FR" sz="1300" b="1" i="0" u="none" strike="noStrike" kern="1200" baseline="0" dirty="0" smtClean="0">
                        <a:solidFill>
                          <a:schemeClr val="bg1"/>
                        </a:solidFill>
                        <a:latin typeface="Arial"/>
                        <a:ea typeface="+mn-ea"/>
                        <a:cs typeface="+mn-cs"/>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74D27"/>
                    </a:solidFill>
                  </a:tcPr>
                </a:tc>
                <a:tc>
                  <a:txBody>
                    <a:bodyPr/>
                    <a:lstStyle/>
                    <a:p>
                      <a:pPr marL="0" marR="0" indent="0" algn="r" defTabSz="432100" rtl="0" eaLnBrk="1" fontAlgn="auto" latinLnBrk="0" hangingPunct="1">
                        <a:lnSpc>
                          <a:spcPct val="100000"/>
                        </a:lnSpc>
                        <a:spcBef>
                          <a:spcPts val="0"/>
                        </a:spcBef>
                        <a:spcAft>
                          <a:spcPts val="0"/>
                        </a:spcAft>
                        <a:buClrTx/>
                        <a:buSzTx/>
                        <a:buFontTx/>
                        <a:buNone/>
                        <a:tabLst/>
                        <a:defRPr/>
                      </a:pPr>
                      <a:r>
                        <a:rPr lang="fr-FR" sz="1300" b="1" i="0" u="none" strike="noStrike" kern="1200" baseline="0" dirty="0" smtClean="0">
                          <a:solidFill>
                            <a:schemeClr val="bg1"/>
                          </a:solidFill>
                          <a:latin typeface="Arial"/>
                          <a:ea typeface="+mn-ea"/>
                          <a:cs typeface="Arial"/>
                        </a:rPr>
                        <a:t>Budget </a:t>
                      </a:r>
                      <a:br>
                        <a:rPr lang="fr-FR" sz="1300" b="1" i="0" u="none" strike="noStrike" kern="1200" baseline="0" dirty="0" smtClean="0">
                          <a:solidFill>
                            <a:schemeClr val="bg1"/>
                          </a:solidFill>
                          <a:latin typeface="Arial"/>
                          <a:ea typeface="+mn-ea"/>
                          <a:cs typeface="Arial"/>
                        </a:rPr>
                      </a:br>
                      <a:r>
                        <a:rPr lang="fr-FR" sz="1300" b="1" i="0" u="none" strike="noStrike" kern="1200" baseline="0" dirty="0" err="1" smtClean="0">
                          <a:solidFill>
                            <a:schemeClr val="bg1"/>
                          </a:solidFill>
                          <a:latin typeface="Arial"/>
                          <a:ea typeface="+mn-ea"/>
                          <a:cs typeface="Arial"/>
                        </a:rPr>
                        <a:t>Approved</a:t>
                      </a:r>
                      <a:endParaRPr lang="fr-FR" sz="1300" b="1" i="0" u="none" strike="noStrike" kern="1200" baseline="0" dirty="0" smtClean="0">
                        <a:solidFill>
                          <a:schemeClr val="bg1"/>
                        </a:solidFill>
                        <a:latin typeface="Arial"/>
                        <a:ea typeface="+mn-ea"/>
                        <a:cs typeface="Arial"/>
                      </a:endParaRP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74D27"/>
                    </a:solidFill>
                  </a:tcPr>
                </a:tc>
                <a:tc>
                  <a:txBody>
                    <a:bodyPr/>
                    <a:lstStyle/>
                    <a:p>
                      <a:pPr marL="0" marR="0" indent="0" algn="r" defTabSz="432100" rtl="0" eaLnBrk="1" fontAlgn="auto" latinLnBrk="0" hangingPunct="1">
                        <a:lnSpc>
                          <a:spcPct val="100000"/>
                        </a:lnSpc>
                        <a:spcBef>
                          <a:spcPts val="0"/>
                        </a:spcBef>
                        <a:spcAft>
                          <a:spcPts val="0"/>
                        </a:spcAft>
                        <a:buClrTx/>
                        <a:buSzTx/>
                        <a:buFontTx/>
                        <a:buNone/>
                        <a:tabLst/>
                        <a:defRPr/>
                      </a:pPr>
                      <a:r>
                        <a:rPr lang="fr-FR" sz="1300" b="1" i="0" u="none" strike="noStrike" kern="1200" baseline="0" dirty="0" err="1" smtClean="0">
                          <a:solidFill>
                            <a:srgbClr val="FFFFFF"/>
                          </a:solidFill>
                          <a:latin typeface="Arial"/>
                          <a:ea typeface="+mn-ea"/>
                          <a:cs typeface="Arial"/>
                        </a:rPr>
                        <a:t>Execution</a:t>
                      </a:r>
                      <a:r>
                        <a:rPr lang="fr-FR" sz="1300" b="1" i="0" u="none" strike="noStrike" kern="1200" baseline="0" dirty="0" smtClean="0">
                          <a:solidFill>
                            <a:srgbClr val="FFFFFF"/>
                          </a:solidFill>
                          <a:latin typeface="Arial"/>
                          <a:ea typeface="+mn-ea"/>
                          <a:cs typeface="Arial"/>
                        </a:rPr>
                        <a:t> </a:t>
                      </a:r>
                      <a:br>
                        <a:rPr lang="fr-FR" sz="1300" b="1" i="0" u="none" strike="noStrike" kern="1200" baseline="0" dirty="0" smtClean="0">
                          <a:solidFill>
                            <a:srgbClr val="FFFFFF"/>
                          </a:solidFill>
                          <a:latin typeface="Arial"/>
                          <a:ea typeface="+mn-ea"/>
                          <a:cs typeface="Arial"/>
                        </a:rPr>
                      </a:br>
                      <a:r>
                        <a:rPr lang="fr-FR" sz="1300" b="1" i="0" u="none" strike="noStrike" kern="1200" baseline="0" dirty="0" smtClean="0">
                          <a:solidFill>
                            <a:srgbClr val="FFFFFF"/>
                          </a:solidFill>
                          <a:latin typeface="Arial"/>
                          <a:ea typeface="+mn-ea"/>
                          <a:cs typeface="Arial"/>
                        </a:rPr>
                        <a:t>Rate</a:t>
                      </a:r>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74D27"/>
                    </a:solidFill>
                  </a:tcPr>
                </a:tc>
                <a:extLst>
                  <a:ext uri="{0D108BD9-81ED-4DB2-BD59-A6C34878D82A}">
                    <a16:rowId xmlns:a16="http://schemas.microsoft.com/office/drawing/2014/main" val="10000"/>
                  </a:ext>
                </a:extLst>
              </a:tr>
              <a:tr h="377769">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fr-FR" sz="1300" b="0" i="0" u="none" strike="noStrike" kern="1200" baseline="0" dirty="0" smtClean="0">
                          <a:solidFill>
                            <a:schemeClr val="tx1"/>
                          </a:solidFill>
                          <a:latin typeface="Arial"/>
                          <a:ea typeface="+mn-ea"/>
                          <a:cs typeface="Arial"/>
                        </a:rPr>
                        <a:t>I. Programme </a:t>
                      </a:r>
                      <a:r>
                        <a:rPr lang="fr-FR" sz="1300" b="0" i="0" u="none" strike="noStrike" kern="1200" baseline="0" dirty="0" err="1" smtClean="0">
                          <a:solidFill>
                            <a:schemeClr val="tx1"/>
                          </a:solidFill>
                          <a:latin typeface="Arial"/>
                          <a:ea typeface="+mn-ea"/>
                          <a:cs typeface="Arial"/>
                        </a:rPr>
                        <a:t>Activities</a:t>
                      </a:r>
                      <a:endParaRPr lang="fr-FR" sz="1300" b="0" i="0" u="none" strike="noStrike" kern="1200" baseline="0" dirty="0" smtClean="0">
                        <a:solidFill>
                          <a:schemeClr val="tx1"/>
                        </a:solidFill>
                        <a:latin typeface="Arial"/>
                        <a:ea typeface="+mn-ea"/>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tc>
                  <a:txBody>
                    <a:bodyPr/>
                    <a:lstStyle/>
                    <a:p>
                      <a:pPr algn="r"/>
                      <a:r>
                        <a:rPr lang="fr-FR" sz="1300" b="0" i="0" dirty="0" smtClean="0">
                          <a:latin typeface="Arial"/>
                          <a:cs typeface="Arial"/>
                        </a:rPr>
                        <a:t>0000</a:t>
                      </a:r>
                      <a:endParaRPr lang="fr-FR" sz="1300" b="0" i="0" dirty="0">
                        <a:latin typeface="Arial"/>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tc>
                  <a:txBody>
                    <a:bodyPr/>
                    <a:lstStyle/>
                    <a:p>
                      <a:pPr algn="r"/>
                      <a:r>
                        <a:rPr lang="fr-FR" sz="1300" b="0" i="0" dirty="0" smtClean="0">
                          <a:latin typeface="Arial"/>
                          <a:cs typeface="Arial"/>
                        </a:rPr>
                        <a:t>0%</a:t>
                      </a:r>
                      <a:endParaRPr lang="fr-FR" sz="1300" b="0" i="0" dirty="0">
                        <a:latin typeface="Arial"/>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extLst>
                  <a:ext uri="{0D108BD9-81ED-4DB2-BD59-A6C34878D82A}">
                    <a16:rowId xmlns:a16="http://schemas.microsoft.com/office/drawing/2014/main" val="10001"/>
                  </a:ext>
                </a:extLst>
              </a:tr>
              <a:tr h="377769">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fr-FR" sz="1300" b="0" i="0" u="none" strike="noStrike" kern="1200" baseline="0" dirty="0" smtClean="0">
                          <a:solidFill>
                            <a:schemeClr val="tx1"/>
                          </a:solidFill>
                          <a:latin typeface="Arial"/>
                          <a:ea typeface="+mn-ea"/>
                          <a:cs typeface="Arial"/>
                        </a:rPr>
                        <a:t>I-1 </a:t>
                      </a:r>
                      <a:r>
                        <a:rPr lang="fr-FR" sz="1300" b="0" i="0" u="none" strike="noStrike" kern="1200" baseline="0" dirty="0" err="1" smtClean="0">
                          <a:solidFill>
                            <a:schemeClr val="tx1"/>
                          </a:solidFill>
                          <a:latin typeface="Arial"/>
                          <a:ea typeface="+mn-ea"/>
                          <a:cs typeface="Arial"/>
                        </a:rPr>
                        <a:t>Capacity</a:t>
                      </a:r>
                      <a:r>
                        <a:rPr lang="fr-FR" sz="1300" b="0" i="0" u="none" strike="noStrike" kern="1200" baseline="0" dirty="0" smtClean="0">
                          <a:solidFill>
                            <a:schemeClr val="tx1"/>
                          </a:solidFill>
                          <a:latin typeface="Arial"/>
                          <a:ea typeface="+mn-ea"/>
                          <a:cs typeface="Arial"/>
                        </a:rPr>
                        <a:t> </a:t>
                      </a:r>
                      <a:r>
                        <a:rPr lang="fr-FR" sz="1300" b="0" i="0" u="none" strike="noStrike" kern="1200" baseline="0" dirty="0" err="1" smtClean="0">
                          <a:solidFill>
                            <a:schemeClr val="tx1"/>
                          </a:solidFill>
                          <a:latin typeface="Arial"/>
                          <a:ea typeface="+mn-ea"/>
                          <a:cs typeface="Arial"/>
                        </a:rPr>
                        <a:t>Development</a:t>
                      </a:r>
                      <a:r>
                        <a:rPr lang="fr-FR" sz="1300" b="0" i="0" u="none" strike="noStrike" kern="1200" baseline="0" dirty="0" smtClean="0">
                          <a:solidFill>
                            <a:schemeClr val="tx1"/>
                          </a:solidFill>
                          <a:latin typeface="Arial"/>
                          <a:ea typeface="+mn-ea"/>
                          <a:cs typeface="Arial"/>
                        </a:rPr>
                        <a:t> &amp; support services to MS</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tc>
                  <a:txBody>
                    <a:bodyPr/>
                    <a:lstStyle/>
                    <a:p>
                      <a:pPr algn="r"/>
                      <a:r>
                        <a:rPr lang="fr-FR" sz="1300" b="0" i="0" dirty="0" smtClean="0">
                          <a:latin typeface="Arial"/>
                          <a:cs typeface="Arial"/>
                        </a:rPr>
                        <a:t>0000</a:t>
                      </a:r>
                      <a:endParaRPr lang="fr-FR" sz="1300" b="0" i="0" dirty="0">
                        <a:latin typeface="Arial"/>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tc>
                  <a:txBody>
                    <a:bodyPr/>
                    <a:lstStyle/>
                    <a:p>
                      <a:pPr marL="0" marR="0" indent="0" algn="r" defTabSz="432100" rtl="0" eaLnBrk="1" fontAlgn="auto" latinLnBrk="0" hangingPunct="1">
                        <a:lnSpc>
                          <a:spcPct val="100000"/>
                        </a:lnSpc>
                        <a:spcBef>
                          <a:spcPts val="0"/>
                        </a:spcBef>
                        <a:spcAft>
                          <a:spcPts val="0"/>
                        </a:spcAft>
                        <a:buClrTx/>
                        <a:buSzTx/>
                        <a:buFontTx/>
                        <a:buNone/>
                        <a:tabLst/>
                        <a:defRPr/>
                      </a:pPr>
                      <a:r>
                        <a:rPr lang="fr-FR" sz="1300" b="0" i="0" dirty="0" smtClean="0">
                          <a:latin typeface="Arial"/>
                          <a:cs typeface="Arial"/>
                        </a:rPr>
                        <a:t>0%</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extLst>
                  <a:ext uri="{0D108BD9-81ED-4DB2-BD59-A6C34878D82A}">
                    <a16:rowId xmlns:a16="http://schemas.microsoft.com/office/drawing/2014/main" val="10002"/>
                  </a:ext>
                </a:extLst>
              </a:tr>
              <a:tr h="377769">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fr-FR" sz="1300" b="0" i="0" u="none" strike="noStrike" kern="1200" baseline="0" dirty="0" smtClean="0">
                          <a:solidFill>
                            <a:schemeClr val="tx1"/>
                          </a:solidFill>
                          <a:latin typeface="Arial"/>
                          <a:ea typeface="+mn-ea"/>
                          <a:cs typeface="Arial"/>
                        </a:rPr>
                        <a:t>I-2 Clearing-house &amp; information management</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tc>
                  <a:txBody>
                    <a:bodyPr/>
                    <a:lstStyle/>
                    <a:p>
                      <a:pPr algn="r"/>
                      <a:r>
                        <a:rPr lang="fr-FR" sz="1300" b="0" i="0" dirty="0" smtClean="0">
                          <a:latin typeface="Arial"/>
                          <a:cs typeface="Arial"/>
                        </a:rPr>
                        <a:t>0000</a:t>
                      </a:r>
                      <a:endParaRPr lang="fr-FR" sz="1300" b="0" i="0" dirty="0">
                        <a:latin typeface="Arial"/>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tc>
                  <a:txBody>
                    <a:bodyPr/>
                    <a:lstStyle/>
                    <a:p>
                      <a:pPr marL="0" marR="0" indent="0" algn="r" defTabSz="432100" rtl="0" eaLnBrk="1" fontAlgn="auto" latinLnBrk="0" hangingPunct="1">
                        <a:lnSpc>
                          <a:spcPct val="100000"/>
                        </a:lnSpc>
                        <a:spcBef>
                          <a:spcPts val="0"/>
                        </a:spcBef>
                        <a:spcAft>
                          <a:spcPts val="0"/>
                        </a:spcAft>
                        <a:buClrTx/>
                        <a:buSzTx/>
                        <a:buFontTx/>
                        <a:buNone/>
                        <a:tabLst/>
                        <a:defRPr/>
                      </a:pPr>
                      <a:r>
                        <a:rPr lang="fr-FR" sz="1300" b="0" i="0" dirty="0" smtClean="0">
                          <a:latin typeface="Arial"/>
                          <a:cs typeface="Arial"/>
                        </a:rPr>
                        <a:t>0%</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extLst>
                  <a:ext uri="{0D108BD9-81ED-4DB2-BD59-A6C34878D82A}">
                    <a16:rowId xmlns:a16="http://schemas.microsoft.com/office/drawing/2014/main" val="10003"/>
                  </a:ext>
                </a:extLst>
              </a:tr>
              <a:tr h="377769">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fr-FR" sz="1300" b="0" i="0" u="none" strike="noStrike" kern="1200" baseline="0" dirty="0" smtClean="0">
                          <a:solidFill>
                            <a:schemeClr val="tx1"/>
                          </a:solidFill>
                          <a:latin typeface="Arial"/>
                          <a:ea typeface="+mn-ea"/>
                          <a:cs typeface="Arial"/>
                        </a:rPr>
                        <a:t>I-3 Curriculum </a:t>
                      </a:r>
                      <a:r>
                        <a:rPr lang="fr-FR" sz="1300" b="0" i="0" u="none" strike="noStrike" kern="1200" baseline="0" dirty="0" err="1" smtClean="0">
                          <a:solidFill>
                            <a:schemeClr val="tx1"/>
                          </a:solidFill>
                          <a:latin typeface="Arial"/>
                          <a:ea typeface="+mn-ea"/>
                          <a:cs typeface="Arial"/>
                        </a:rPr>
                        <a:t>research</a:t>
                      </a:r>
                      <a:r>
                        <a:rPr lang="fr-FR" sz="1300" b="0" i="0" u="none" strike="noStrike" kern="1200" baseline="0" dirty="0" smtClean="0">
                          <a:solidFill>
                            <a:schemeClr val="tx1"/>
                          </a:solidFill>
                          <a:latin typeface="Arial"/>
                          <a:ea typeface="+mn-ea"/>
                          <a:cs typeface="Arial"/>
                        </a:rPr>
                        <a:t> &amp; Policy Dialogue</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tc>
                  <a:txBody>
                    <a:bodyPr/>
                    <a:lstStyle/>
                    <a:p>
                      <a:pPr algn="r"/>
                      <a:r>
                        <a:rPr lang="fr-FR" sz="1300" b="0" i="0" dirty="0" smtClean="0">
                          <a:latin typeface="Arial"/>
                          <a:cs typeface="Arial"/>
                        </a:rPr>
                        <a:t>0000</a:t>
                      </a:r>
                      <a:endParaRPr lang="fr-FR" sz="1300" b="0" i="0" dirty="0">
                        <a:latin typeface="Arial"/>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tc>
                  <a:txBody>
                    <a:bodyPr/>
                    <a:lstStyle/>
                    <a:p>
                      <a:pPr marL="0" marR="0" indent="0" algn="r" defTabSz="432100" rtl="0" eaLnBrk="1" fontAlgn="auto" latinLnBrk="0" hangingPunct="1">
                        <a:lnSpc>
                          <a:spcPct val="100000"/>
                        </a:lnSpc>
                        <a:spcBef>
                          <a:spcPts val="0"/>
                        </a:spcBef>
                        <a:spcAft>
                          <a:spcPts val="0"/>
                        </a:spcAft>
                        <a:buClrTx/>
                        <a:buSzTx/>
                        <a:buFontTx/>
                        <a:buNone/>
                        <a:tabLst/>
                        <a:defRPr/>
                      </a:pPr>
                      <a:r>
                        <a:rPr lang="fr-FR" sz="1300" b="0" i="0" dirty="0" smtClean="0">
                          <a:latin typeface="Arial"/>
                          <a:cs typeface="Arial"/>
                        </a:rPr>
                        <a:t>0%</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5BD7F"/>
                    </a:solidFill>
                  </a:tcPr>
                </a:tc>
                <a:extLst>
                  <a:ext uri="{0D108BD9-81ED-4DB2-BD59-A6C34878D82A}">
                    <a16:rowId xmlns:a16="http://schemas.microsoft.com/office/drawing/2014/main" val="10004"/>
                  </a:ext>
                </a:extLst>
              </a:tr>
              <a:tr h="377769">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fr-FR" sz="1300" b="0" i="0" u="none" strike="noStrike" kern="1200" baseline="0" dirty="0" smtClean="0">
                          <a:solidFill>
                            <a:schemeClr val="tx1"/>
                          </a:solidFill>
                          <a:latin typeface="Arial"/>
                          <a:ea typeface="+mn-ea"/>
                          <a:cs typeface="Arial"/>
                        </a:rPr>
                        <a:t>II. </a:t>
                      </a:r>
                      <a:r>
                        <a:rPr lang="fr-FR" sz="1300" b="0" i="0" u="none" strike="noStrike" kern="1200" baseline="0" dirty="0" err="1" smtClean="0">
                          <a:solidFill>
                            <a:schemeClr val="tx1"/>
                          </a:solidFill>
                          <a:latin typeface="Arial"/>
                          <a:ea typeface="+mn-ea"/>
                          <a:cs typeface="Arial"/>
                        </a:rPr>
                        <a:t>Governing</a:t>
                      </a:r>
                      <a:r>
                        <a:rPr lang="fr-FR" sz="1300" b="0" i="0" u="none" strike="noStrike" kern="1200" baseline="0" dirty="0" smtClean="0">
                          <a:solidFill>
                            <a:schemeClr val="tx1"/>
                          </a:solidFill>
                          <a:latin typeface="Arial"/>
                          <a:ea typeface="+mn-ea"/>
                          <a:cs typeface="Arial"/>
                        </a:rPr>
                        <a:t> </a:t>
                      </a:r>
                      <a:r>
                        <a:rPr lang="fr-FR" sz="1300" b="0" i="0" u="none" strike="noStrike" kern="1200" baseline="0" dirty="0" err="1" smtClean="0">
                          <a:solidFill>
                            <a:schemeClr val="tx1"/>
                          </a:solidFill>
                          <a:latin typeface="Arial"/>
                          <a:ea typeface="+mn-ea"/>
                          <a:cs typeface="Arial"/>
                        </a:rPr>
                        <a:t>Board</a:t>
                      </a:r>
                      <a:r>
                        <a:rPr lang="fr-FR" sz="1300" b="0" i="0" u="none" strike="noStrike" kern="1200" baseline="0" dirty="0" smtClean="0">
                          <a:solidFill>
                            <a:schemeClr val="tx1"/>
                          </a:solidFill>
                          <a:latin typeface="Arial"/>
                          <a:ea typeface="+mn-ea"/>
                          <a:cs typeface="Arial"/>
                        </a:rPr>
                        <a:t>/ </a:t>
                      </a:r>
                      <a:r>
                        <a:rPr lang="fr-FR" sz="1300" b="0" i="0" u="none" strike="noStrike" kern="1200" baseline="0" dirty="0" err="1" smtClean="0">
                          <a:solidFill>
                            <a:schemeClr val="tx1"/>
                          </a:solidFill>
                          <a:latin typeface="Arial"/>
                          <a:ea typeface="+mn-ea"/>
                          <a:cs typeface="Arial"/>
                        </a:rPr>
                        <a:t>Gen</a:t>
                      </a:r>
                      <a:r>
                        <a:rPr lang="fr-FR" sz="1300" b="0" i="0" u="none" strike="noStrike" kern="1200" baseline="0" dirty="0" smtClean="0">
                          <a:solidFill>
                            <a:schemeClr val="tx1"/>
                          </a:solidFill>
                          <a:latin typeface="Arial"/>
                          <a:ea typeface="+mn-ea"/>
                          <a:cs typeface="Arial"/>
                        </a:rPr>
                        <a:t>. </a:t>
                      </a:r>
                      <a:r>
                        <a:rPr lang="fr-FR" sz="1300" b="0" i="0" u="none" strike="noStrike" kern="1200" baseline="0" dirty="0" err="1" smtClean="0">
                          <a:solidFill>
                            <a:schemeClr val="tx1"/>
                          </a:solidFill>
                          <a:latin typeface="Arial"/>
                          <a:ea typeface="+mn-ea"/>
                          <a:cs typeface="Arial"/>
                        </a:rPr>
                        <a:t>Adm</a:t>
                      </a:r>
                      <a:r>
                        <a:rPr lang="fr-FR" sz="1300" b="0" i="0" u="none" strike="noStrike" kern="1200" baseline="0" dirty="0" smtClean="0">
                          <a:solidFill>
                            <a:schemeClr val="tx1"/>
                          </a:solidFill>
                          <a:latin typeface="Arial"/>
                          <a:ea typeface="+mn-ea"/>
                          <a:cs typeface="Arial"/>
                        </a:rPr>
                        <a:t>./</a:t>
                      </a:r>
                      <a:r>
                        <a:rPr lang="fr-FR" sz="1300" b="0" i="0" u="none" strike="noStrike" kern="1200" baseline="0" dirty="0" err="1" smtClean="0">
                          <a:solidFill>
                            <a:schemeClr val="tx1"/>
                          </a:solidFill>
                          <a:latin typeface="Arial"/>
                          <a:ea typeface="+mn-ea"/>
                          <a:cs typeface="Arial"/>
                        </a:rPr>
                        <a:t>Institutional</a:t>
                      </a:r>
                      <a:r>
                        <a:rPr lang="fr-FR" sz="1300" b="0" i="0" u="none" strike="noStrike" kern="1200" baseline="0" dirty="0" smtClean="0">
                          <a:solidFill>
                            <a:schemeClr val="tx1"/>
                          </a:solidFill>
                          <a:latin typeface="Arial"/>
                          <a:ea typeface="+mn-ea"/>
                          <a:cs typeface="Arial"/>
                        </a:rPr>
                        <a:t> </a:t>
                      </a:r>
                      <a:r>
                        <a:rPr lang="fr-FR" sz="1300" b="0" i="0" u="none" strike="noStrike" kern="1200" baseline="0" dirty="0" err="1" smtClean="0">
                          <a:solidFill>
                            <a:schemeClr val="tx1"/>
                          </a:solidFill>
                          <a:latin typeface="Arial"/>
                          <a:ea typeface="+mn-ea"/>
                          <a:cs typeface="Arial"/>
                        </a:rPr>
                        <a:t>Dev</a:t>
                      </a:r>
                      <a:r>
                        <a:rPr lang="fr-FR" sz="1300" b="0" i="0" u="none" strike="noStrike" kern="1200" baseline="0" dirty="0" smtClean="0">
                          <a:solidFill>
                            <a:schemeClr val="tx1"/>
                          </a:solidFill>
                          <a:latin typeface="Arial"/>
                          <a:ea typeface="+mn-ea"/>
                          <a:cs typeface="Arial"/>
                        </a:rPr>
                        <a:t>. </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tc>
                  <a:txBody>
                    <a:bodyPr/>
                    <a:lstStyle/>
                    <a:p>
                      <a:pPr algn="r"/>
                      <a:r>
                        <a:rPr lang="fr-FR" sz="1300" b="0" i="0" dirty="0" smtClean="0">
                          <a:latin typeface="Arial"/>
                          <a:cs typeface="Arial"/>
                        </a:rPr>
                        <a:t>0000</a:t>
                      </a:r>
                      <a:endParaRPr lang="fr-FR" sz="1300" b="0" i="0" dirty="0">
                        <a:latin typeface="Arial"/>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tc>
                  <a:txBody>
                    <a:bodyPr/>
                    <a:lstStyle/>
                    <a:p>
                      <a:pPr marL="0" marR="0" indent="0" algn="r" defTabSz="432100" rtl="0" eaLnBrk="1" fontAlgn="auto" latinLnBrk="0" hangingPunct="1">
                        <a:lnSpc>
                          <a:spcPct val="100000"/>
                        </a:lnSpc>
                        <a:spcBef>
                          <a:spcPts val="0"/>
                        </a:spcBef>
                        <a:spcAft>
                          <a:spcPts val="0"/>
                        </a:spcAft>
                        <a:buClrTx/>
                        <a:buSzTx/>
                        <a:buFontTx/>
                        <a:buNone/>
                        <a:tabLst/>
                        <a:defRPr/>
                      </a:pPr>
                      <a:r>
                        <a:rPr lang="fr-FR" sz="1300" b="0" i="0" dirty="0" smtClean="0">
                          <a:latin typeface="Arial"/>
                          <a:cs typeface="Arial"/>
                        </a:rPr>
                        <a:t>0%</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extLst>
                  <a:ext uri="{0D108BD9-81ED-4DB2-BD59-A6C34878D82A}">
                    <a16:rowId xmlns:a16="http://schemas.microsoft.com/office/drawing/2014/main" val="10005"/>
                  </a:ext>
                </a:extLst>
              </a:tr>
              <a:tr h="377769">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fr-FR" sz="1300" b="0" i="0" u="none" strike="noStrike" kern="1200" baseline="0" dirty="0" smtClean="0">
                          <a:solidFill>
                            <a:schemeClr val="tx1"/>
                          </a:solidFill>
                          <a:latin typeface="Arial"/>
                          <a:ea typeface="+mn-ea"/>
                          <a:cs typeface="Arial"/>
                        </a:rPr>
                        <a:t>III. Staff </a:t>
                      </a:r>
                      <a:r>
                        <a:rPr lang="fr-FR" sz="1300" b="0" i="0" u="none" strike="noStrike" kern="1200" baseline="0" dirty="0" err="1" smtClean="0">
                          <a:solidFill>
                            <a:schemeClr val="tx1"/>
                          </a:solidFill>
                          <a:latin typeface="Arial"/>
                          <a:ea typeface="+mn-ea"/>
                          <a:cs typeface="Arial"/>
                        </a:rPr>
                        <a:t>costs</a:t>
                      </a:r>
                      <a:endParaRPr lang="fr-FR" sz="1300" b="0" i="0" u="none" strike="noStrike" kern="1200" baseline="0" dirty="0" smtClean="0">
                        <a:solidFill>
                          <a:schemeClr val="tx1"/>
                        </a:solidFill>
                        <a:latin typeface="Arial"/>
                        <a:ea typeface="+mn-ea"/>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tc>
                  <a:txBody>
                    <a:bodyPr/>
                    <a:lstStyle/>
                    <a:p>
                      <a:pPr algn="r"/>
                      <a:r>
                        <a:rPr lang="fr-FR" sz="1300" b="0" i="0" dirty="0" smtClean="0">
                          <a:latin typeface="Arial"/>
                          <a:cs typeface="Arial"/>
                        </a:rPr>
                        <a:t>0000</a:t>
                      </a:r>
                      <a:endParaRPr lang="fr-FR" sz="1300" b="0" i="0" dirty="0">
                        <a:latin typeface="Arial"/>
                        <a:cs typeface="Arial"/>
                      </a:endParaRP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tc>
                  <a:txBody>
                    <a:bodyPr/>
                    <a:lstStyle/>
                    <a:p>
                      <a:pPr marL="0" marR="0" indent="0" algn="r" defTabSz="432100" rtl="0" eaLnBrk="1" fontAlgn="auto" latinLnBrk="0" hangingPunct="1">
                        <a:lnSpc>
                          <a:spcPct val="100000"/>
                        </a:lnSpc>
                        <a:spcBef>
                          <a:spcPts val="0"/>
                        </a:spcBef>
                        <a:spcAft>
                          <a:spcPts val="0"/>
                        </a:spcAft>
                        <a:buClrTx/>
                        <a:buSzTx/>
                        <a:buFontTx/>
                        <a:buNone/>
                        <a:tabLst/>
                        <a:defRPr/>
                      </a:pPr>
                      <a:r>
                        <a:rPr lang="fr-FR" sz="1300" b="0" i="0" dirty="0" smtClean="0">
                          <a:latin typeface="Arial"/>
                          <a:cs typeface="Arial"/>
                        </a:rPr>
                        <a:t>0%</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A872"/>
                    </a:solidFill>
                  </a:tcPr>
                </a:tc>
                <a:extLst>
                  <a:ext uri="{0D108BD9-81ED-4DB2-BD59-A6C34878D82A}">
                    <a16:rowId xmlns:a16="http://schemas.microsoft.com/office/drawing/2014/main" val="10006"/>
                  </a:ext>
                </a:extLst>
              </a:tr>
              <a:tr h="377769">
                <a:tc>
                  <a:txBody>
                    <a:bodyPr/>
                    <a:lstStyle/>
                    <a:p>
                      <a:pPr marL="0" marR="0" indent="0" algn="l" defTabSz="432100" rtl="0" eaLnBrk="1" fontAlgn="auto" latinLnBrk="0" hangingPunct="1">
                        <a:lnSpc>
                          <a:spcPct val="100000"/>
                        </a:lnSpc>
                        <a:spcBef>
                          <a:spcPts val="0"/>
                        </a:spcBef>
                        <a:spcAft>
                          <a:spcPts val="0"/>
                        </a:spcAft>
                        <a:buClrTx/>
                        <a:buSzTx/>
                        <a:buFontTx/>
                        <a:buNone/>
                        <a:tabLst/>
                        <a:defRPr/>
                      </a:pPr>
                      <a:r>
                        <a:rPr lang="fr-FR" sz="1300" b="1" i="0" u="none" strike="noStrike" kern="1200" baseline="0" dirty="0" smtClean="0">
                          <a:solidFill>
                            <a:schemeClr val="tx1"/>
                          </a:solidFill>
                          <a:latin typeface="Arial"/>
                          <a:ea typeface="+mn-ea"/>
                          <a:cs typeface="Arial"/>
                        </a:rPr>
                        <a:t>Total </a:t>
                      </a:r>
                      <a:r>
                        <a:rPr lang="fr-FR" sz="1300" b="1" i="0" u="none" strike="noStrike" kern="1200" baseline="0" dirty="0" err="1" smtClean="0">
                          <a:solidFill>
                            <a:schemeClr val="tx1"/>
                          </a:solidFill>
                          <a:latin typeface="Arial"/>
                          <a:ea typeface="+mn-ea"/>
                          <a:cs typeface="Arial"/>
                        </a:rPr>
                        <a:t>Special</a:t>
                      </a:r>
                      <a:r>
                        <a:rPr lang="fr-FR" sz="1300" b="1" i="0" u="none" strike="noStrike" kern="1200" baseline="0" dirty="0" smtClean="0">
                          <a:solidFill>
                            <a:schemeClr val="tx1"/>
                          </a:solidFill>
                          <a:latin typeface="Arial"/>
                          <a:ea typeface="+mn-ea"/>
                          <a:cs typeface="Arial"/>
                        </a:rPr>
                        <a:t> </a:t>
                      </a:r>
                      <a:r>
                        <a:rPr lang="fr-FR" sz="1300" b="1" i="0" u="none" strike="noStrike" kern="1200" baseline="0" dirty="0" err="1" smtClean="0">
                          <a:solidFill>
                            <a:schemeClr val="tx1"/>
                          </a:solidFill>
                          <a:latin typeface="Arial"/>
                          <a:ea typeface="+mn-ea"/>
                          <a:cs typeface="Arial"/>
                        </a:rPr>
                        <a:t>Account</a:t>
                      </a:r>
                      <a:r>
                        <a:rPr lang="fr-FR" sz="1300" b="1" i="0" u="none" strike="noStrike" kern="1200" baseline="0" dirty="0" smtClean="0">
                          <a:solidFill>
                            <a:schemeClr val="tx1"/>
                          </a:solidFill>
                          <a:latin typeface="Arial"/>
                          <a:ea typeface="+mn-ea"/>
                          <a:cs typeface="Arial"/>
                        </a:rPr>
                        <a:t> July 2013 (I + II + III)</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algn="r"/>
                      <a:r>
                        <a:rPr lang="fr-FR" sz="1300" b="1" i="0" dirty="0" smtClean="0">
                          <a:latin typeface="Arial"/>
                          <a:cs typeface="Arial"/>
                        </a:rPr>
                        <a:t>0000</a:t>
                      </a:r>
                      <a:endParaRPr lang="fr-FR" sz="1300" b="1" dirty="0"/>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marL="0" marR="0" indent="0" algn="r" defTabSz="432100" rtl="0" eaLnBrk="1" fontAlgn="auto" latinLnBrk="0" hangingPunct="1">
                        <a:lnSpc>
                          <a:spcPct val="100000"/>
                        </a:lnSpc>
                        <a:spcBef>
                          <a:spcPts val="0"/>
                        </a:spcBef>
                        <a:spcAft>
                          <a:spcPts val="0"/>
                        </a:spcAft>
                        <a:buClrTx/>
                        <a:buSzTx/>
                        <a:buFontTx/>
                        <a:buNone/>
                        <a:tabLst/>
                        <a:defRPr/>
                      </a:pPr>
                      <a:r>
                        <a:rPr lang="fr-FR" sz="1300" b="1" i="0" dirty="0" smtClean="0">
                          <a:latin typeface="Arial"/>
                          <a:cs typeface="Arial"/>
                        </a:rPr>
                        <a:t>0%</a:t>
                      </a:r>
                    </a:p>
                  </a:txBody>
                  <a:tcPr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6" name="TextBox 5"/>
          <p:cNvSpPr txBox="1"/>
          <p:nvPr/>
        </p:nvSpPr>
        <p:spPr>
          <a:xfrm>
            <a:off x="4868498" y="168185"/>
            <a:ext cx="3531736" cy="1200329"/>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EXAMPLE PAGE</a:t>
            </a:r>
          </a:p>
          <a:p>
            <a:pPr algn="ctr"/>
            <a:r>
              <a:rPr lang="fr-CH" sz="2400" b="1" dirty="0" smtClean="0">
                <a:solidFill>
                  <a:srgbClr val="C00000"/>
                </a:solidFill>
                <a:latin typeface="Arial" panose="020B0604020202020204" pitchFamily="34" charset="0"/>
                <a:cs typeface="Arial" panose="020B0604020202020204" pitchFamily="34" charset="0"/>
              </a:rPr>
              <a:t>The design of the page</a:t>
            </a:r>
          </a:p>
          <a:p>
            <a:pPr algn="ctr"/>
            <a:r>
              <a:rPr lang="fr-CH" sz="2400" b="1" dirty="0" err="1" smtClean="0">
                <a:solidFill>
                  <a:srgbClr val="C00000"/>
                </a:solidFill>
                <a:latin typeface="Arial" panose="020B0604020202020204" pitchFamily="34" charset="0"/>
                <a:cs typeface="Arial" panose="020B0604020202020204" pitchFamily="34" charset="0"/>
              </a:rPr>
              <a:t>should</a:t>
            </a:r>
            <a:r>
              <a:rPr lang="fr-CH" sz="2400" b="1" dirty="0" smtClean="0">
                <a:solidFill>
                  <a:srgbClr val="C00000"/>
                </a:solidFill>
                <a:latin typeface="Arial" panose="020B0604020202020204" pitchFamily="34" charset="0"/>
                <a:cs typeface="Arial" panose="020B0604020202020204" pitchFamily="34" charset="0"/>
              </a:rPr>
              <a:t> look </a:t>
            </a:r>
            <a:r>
              <a:rPr lang="fr-CH" sz="2400" b="1" dirty="0" err="1" smtClean="0">
                <a:solidFill>
                  <a:srgbClr val="C00000"/>
                </a:solidFill>
                <a:latin typeface="Arial" panose="020B0604020202020204" pitchFamily="34" charset="0"/>
                <a:cs typeface="Arial" panose="020B0604020202020204" pitchFamily="34" charset="0"/>
              </a:rPr>
              <a:t>alike</a:t>
            </a:r>
            <a:endParaRPr lang="fr-CH"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527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20080802 RIO 0045 copie.jpg"/>
          <p:cNvPicPr>
            <a:picLocks noChangeAspect="1"/>
          </p:cNvPicPr>
          <p:nvPr/>
        </p:nvPicPr>
        <p:blipFill rotWithShape="1">
          <a:blip r:embed="rId2">
            <a:extLst>
              <a:ext uri="{28A0092B-C50C-407E-A947-70E740481C1C}">
                <a14:useLocalDpi xmlns:a14="http://schemas.microsoft.com/office/drawing/2010/main" val="0"/>
              </a:ext>
            </a:extLst>
          </a:blip>
          <a:srcRect l="38620" t="21014" b="48283"/>
          <a:stretch/>
        </p:blipFill>
        <p:spPr>
          <a:xfrm>
            <a:off x="0" y="0"/>
            <a:ext cx="8640763" cy="6483350"/>
          </a:xfrm>
          <a:prstGeom prst="rect">
            <a:avLst/>
          </a:prstGeom>
        </p:spPr>
      </p:pic>
      <p:sp>
        <p:nvSpPr>
          <p:cNvPr id="3" name="Ellipse 2"/>
          <p:cNvSpPr/>
          <p:nvPr/>
        </p:nvSpPr>
        <p:spPr>
          <a:xfrm>
            <a:off x="2220346" y="491628"/>
            <a:ext cx="5629145" cy="5629145"/>
          </a:xfrm>
          <a:prstGeom prst="ellipse">
            <a:avLst/>
          </a:prstGeom>
          <a:solidFill>
            <a:srgbClr val="0086C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2933160" y="1245458"/>
            <a:ext cx="4317821" cy="4219617"/>
          </a:xfrm>
          <a:prstGeom prst="rect">
            <a:avLst/>
          </a:prstGeom>
          <a:noFill/>
        </p:spPr>
        <p:txBody>
          <a:bodyPr wrap="square" rtlCol="0">
            <a:spAutoFit/>
          </a:bodyPr>
          <a:lstStyle/>
          <a:p>
            <a:r>
              <a:rPr lang="nl-NL" sz="4000" b="1" dirty="0" smtClean="0">
                <a:solidFill>
                  <a:srgbClr val="50A8D3"/>
                </a:solidFill>
                <a:latin typeface="Arial"/>
                <a:cs typeface="Arial"/>
              </a:rPr>
              <a:t>IN 2012</a:t>
            </a:r>
          </a:p>
          <a:p>
            <a:pPr marL="195263" indent="-195263">
              <a:lnSpc>
                <a:spcPct val="120000"/>
              </a:lnSpc>
              <a:buFont typeface="Arial"/>
              <a:buChar char="•"/>
            </a:pPr>
            <a:r>
              <a:rPr lang="nl-NL" sz="1600" b="1" dirty="0" smtClean="0">
                <a:solidFill>
                  <a:schemeClr val="bg1"/>
                </a:solidFill>
                <a:latin typeface="Arial"/>
                <a:cs typeface="Arial"/>
              </a:rPr>
              <a:t>685 </a:t>
            </a:r>
            <a:r>
              <a:rPr lang="nl-NL" sz="1600" b="1" dirty="0">
                <a:solidFill>
                  <a:schemeClr val="bg1"/>
                </a:solidFill>
                <a:latin typeface="Arial"/>
                <a:cs typeface="Arial"/>
              </a:rPr>
              <a:t>curriculum </a:t>
            </a:r>
            <a:r>
              <a:rPr lang="nl-NL" sz="1600" b="1" dirty="0" err="1">
                <a:solidFill>
                  <a:schemeClr val="bg1"/>
                </a:solidFill>
                <a:latin typeface="Arial"/>
                <a:cs typeface="Arial"/>
              </a:rPr>
              <a:t>specialists</a:t>
            </a:r>
            <a:r>
              <a:rPr lang="nl-NL" sz="1600" b="1" dirty="0">
                <a:solidFill>
                  <a:schemeClr val="bg1"/>
                </a:solidFill>
                <a:latin typeface="Arial"/>
                <a:cs typeface="Arial"/>
              </a:rPr>
              <a:t> </a:t>
            </a:r>
            <a:r>
              <a:rPr lang="nl-NL" sz="1600" b="1" dirty="0" err="1">
                <a:solidFill>
                  <a:schemeClr val="bg1"/>
                </a:solidFill>
                <a:latin typeface="Arial"/>
                <a:cs typeface="Arial"/>
              </a:rPr>
              <a:t>participated</a:t>
            </a:r>
            <a:r>
              <a:rPr lang="nl-NL" sz="1600" b="1" dirty="0">
                <a:solidFill>
                  <a:schemeClr val="bg1"/>
                </a:solidFill>
                <a:latin typeface="Arial"/>
                <a:cs typeface="Arial"/>
              </a:rPr>
              <a:t> </a:t>
            </a:r>
            <a:br>
              <a:rPr lang="nl-NL" sz="1600" b="1" dirty="0">
                <a:solidFill>
                  <a:schemeClr val="bg1"/>
                </a:solidFill>
                <a:latin typeface="Arial"/>
                <a:cs typeface="Arial"/>
              </a:rPr>
            </a:br>
            <a:r>
              <a:rPr lang="nl-NL" sz="1600" b="1" dirty="0">
                <a:solidFill>
                  <a:schemeClr val="bg1"/>
                </a:solidFill>
                <a:latin typeface="Arial"/>
                <a:cs typeface="Arial"/>
              </a:rPr>
              <a:t>in the </a:t>
            </a:r>
            <a:r>
              <a:rPr lang="nl-NL" sz="1600" b="1" dirty="0" err="1">
                <a:solidFill>
                  <a:schemeClr val="bg1"/>
                </a:solidFill>
                <a:latin typeface="Arial"/>
                <a:cs typeface="Arial"/>
              </a:rPr>
              <a:t>IBE’s</a:t>
            </a:r>
            <a:r>
              <a:rPr lang="nl-NL" sz="1600" b="1" dirty="0">
                <a:solidFill>
                  <a:schemeClr val="bg1"/>
                </a:solidFill>
                <a:latin typeface="Arial"/>
                <a:cs typeface="Arial"/>
              </a:rPr>
              <a:t> professional </a:t>
            </a:r>
            <a:r>
              <a:rPr lang="nl-NL" sz="1600" b="1" dirty="0" err="1">
                <a:solidFill>
                  <a:schemeClr val="bg1"/>
                </a:solidFill>
                <a:latin typeface="Arial"/>
                <a:cs typeface="Arial"/>
              </a:rPr>
              <a:t>activities</a:t>
            </a:r>
            <a:r>
              <a:rPr lang="nl-NL" sz="1600" b="1" dirty="0">
                <a:solidFill>
                  <a:schemeClr val="bg1"/>
                </a:solidFill>
                <a:latin typeface="Arial"/>
                <a:cs typeface="Arial"/>
              </a:rPr>
              <a:t>;</a:t>
            </a:r>
          </a:p>
          <a:p>
            <a:pPr marL="195263" indent="-195263">
              <a:lnSpc>
                <a:spcPct val="120000"/>
              </a:lnSpc>
              <a:buFont typeface="Arial"/>
              <a:buChar char="•"/>
            </a:pPr>
            <a:r>
              <a:rPr lang="nl-NL" sz="1600" b="1" dirty="0" smtClean="0">
                <a:solidFill>
                  <a:schemeClr val="bg1"/>
                </a:solidFill>
                <a:latin typeface="Arial"/>
                <a:cs typeface="Arial"/>
              </a:rPr>
              <a:t>194 </a:t>
            </a:r>
            <a:r>
              <a:rPr lang="nl-NL" sz="1600" b="1" dirty="0">
                <a:solidFill>
                  <a:schemeClr val="bg1"/>
                </a:solidFill>
                <a:latin typeface="Arial"/>
                <a:cs typeface="Arial"/>
              </a:rPr>
              <a:t>curriculum </a:t>
            </a:r>
            <a:r>
              <a:rPr lang="nl-NL" sz="1600" b="1" dirty="0" err="1">
                <a:solidFill>
                  <a:schemeClr val="bg1"/>
                </a:solidFill>
                <a:latin typeface="Arial"/>
                <a:cs typeface="Arial"/>
              </a:rPr>
              <a:t>specialists</a:t>
            </a:r>
            <a:r>
              <a:rPr lang="nl-NL" sz="1600" b="1" dirty="0">
                <a:solidFill>
                  <a:schemeClr val="bg1"/>
                </a:solidFill>
                <a:latin typeface="Arial"/>
                <a:cs typeface="Arial"/>
              </a:rPr>
              <a:t> </a:t>
            </a:r>
            <a:r>
              <a:rPr lang="nl-NL" sz="1600" b="1" dirty="0" err="1">
                <a:solidFill>
                  <a:schemeClr val="bg1"/>
                </a:solidFill>
                <a:latin typeface="Arial"/>
                <a:cs typeface="Arial"/>
              </a:rPr>
              <a:t>from</a:t>
            </a:r>
            <a:r>
              <a:rPr lang="nl-NL" sz="1600" b="1" dirty="0">
                <a:solidFill>
                  <a:schemeClr val="bg1"/>
                </a:solidFill>
                <a:latin typeface="Arial"/>
                <a:cs typeface="Arial"/>
              </a:rPr>
              <a:t> 44 </a:t>
            </a:r>
            <a:r>
              <a:rPr lang="nl-NL" sz="1600" b="1" dirty="0" err="1">
                <a:solidFill>
                  <a:schemeClr val="bg1"/>
                </a:solidFill>
                <a:latin typeface="Arial"/>
                <a:cs typeface="Arial"/>
              </a:rPr>
              <a:t>countries</a:t>
            </a:r>
            <a:r>
              <a:rPr lang="nl-NL" sz="1600" b="1" dirty="0">
                <a:solidFill>
                  <a:schemeClr val="bg1"/>
                </a:solidFill>
                <a:latin typeface="Arial"/>
                <a:cs typeface="Arial"/>
              </a:rPr>
              <a:t> </a:t>
            </a:r>
            <a:r>
              <a:rPr lang="nl-NL" sz="1600" b="1" dirty="0" err="1">
                <a:solidFill>
                  <a:schemeClr val="bg1"/>
                </a:solidFill>
                <a:latin typeface="Arial"/>
                <a:cs typeface="Arial"/>
              </a:rPr>
              <a:t>around</a:t>
            </a:r>
            <a:r>
              <a:rPr lang="nl-NL" sz="1600" b="1" dirty="0">
                <a:solidFill>
                  <a:schemeClr val="bg1"/>
                </a:solidFill>
                <a:latin typeface="Arial"/>
                <a:cs typeface="Arial"/>
              </a:rPr>
              <a:t> the </a:t>
            </a:r>
            <a:r>
              <a:rPr lang="nl-NL" sz="1600" b="1" dirty="0" err="1">
                <a:solidFill>
                  <a:schemeClr val="bg1"/>
                </a:solidFill>
                <a:latin typeface="Arial"/>
                <a:cs typeface="Arial"/>
              </a:rPr>
              <a:t>world</a:t>
            </a:r>
            <a:r>
              <a:rPr lang="nl-NL" sz="1600" b="1" dirty="0">
                <a:solidFill>
                  <a:schemeClr val="bg1"/>
                </a:solidFill>
                <a:latin typeface="Arial"/>
                <a:cs typeface="Arial"/>
              </a:rPr>
              <a:t> </a:t>
            </a:r>
            <a:r>
              <a:rPr lang="nl-NL" sz="1600" b="1" dirty="0" err="1">
                <a:solidFill>
                  <a:schemeClr val="bg1"/>
                </a:solidFill>
                <a:latin typeface="Arial"/>
                <a:cs typeface="Arial"/>
              </a:rPr>
              <a:t>participated</a:t>
            </a:r>
            <a:r>
              <a:rPr lang="nl-NL" sz="1600" b="1" dirty="0">
                <a:solidFill>
                  <a:schemeClr val="bg1"/>
                </a:solidFill>
                <a:latin typeface="Arial"/>
                <a:cs typeface="Arial"/>
              </a:rPr>
              <a:t> in the </a:t>
            </a:r>
            <a:r>
              <a:rPr lang="nl-NL" sz="1600" b="1" dirty="0" err="1">
                <a:solidFill>
                  <a:schemeClr val="bg1"/>
                </a:solidFill>
                <a:latin typeface="Arial"/>
                <a:cs typeface="Arial"/>
              </a:rPr>
              <a:t>IBE’s</a:t>
            </a:r>
            <a:r>
              <a:rPr lang="nl-NL" sz="1600" b="1" dirty="0">
                <a:solidFill>
                  <a:schemeClr val="bg1"/>
                </a:solidFill>
                <a:latin typeface="Arial"/>
                <a:cs typeface="Arial"/>
              </a:rPr>
              <a:t> Diploma </a:t>
            </a:r>
            <a:r>
              <a:rPr lang="nl-NL" sz="1600" b="1" dirty="0" err="1">
                <a:solidFill>
                  <a:schemeClr val="bg1"/>
                </a:solidFill>
                <a:latin typeface="Arial"/>
                <a:cs typeface="Arial"/>
              </a:rPr>
              <a:t>programmes</a:t>
            </a:r>
            <a:r>
              <a:rPr lang="nl-NL" sz="1600" b="1" dirty="0">
                <a:solidFill>
                  <a:schemeClr val="bg1"/>
                </a:solidFill>
                <a:latin typeface="Arial"/>
                <a:cs typeface="Arial"/>
              </a:rPr>
              <a:t>;</a:t>
            </a:r>
          </a:p>
          <a:p>
            <a:pPr marL="195263" indent="-195263">
              <a:lnSpc>
                <a:spcPct val="120000"/>
              </a:lnSpc>
              <a:buFont typeface="Arial"/>
              <a:buChar char="•"/>
            </a:pPr>
            <a:r>
              <a:rPr lang="nl-NL" sz="1600" b="1" dirty="0" smtClean="0">
                <a:solidFill>
                  <a:schemeClr val="bg1"/>
                </a:solidFill>
                <a:latin typeface="Arial"/>
                <a:cs typeface="Arial"/>
              </a:rPr>
              <a:t>24 </a:t>
            </a:r>
            <a:r>
              <a:rPr lang="nl-NL" sz="1600" b="1" dirty="0" err="1">
                <a:solidFill>
                  <a:schemeClr val="bg1"/>
                </a:solidFill>
                <a:latin typeface="Arial"/>
                <a:cs typeface="Arial"/>
              </a:rPr>
              <a:t>countries</a:t>
            </a:r>
            <a:r>
              <a:rPr lang="nl-NL" sz="1600" b="1" dirty="0">
                <a:solidFill>
                  <a:schemeClr val="bg1"/>
                </a:solidFill>
                <a:latin typeface="Arial"/>
                <a:cs typeface="Arial"/>
              </a:rPr>
              <a:t> (18 in </a:t>
            </a:r>
            <a:r>
              <a:rPr lang="nl-NL" sz="1600" b="1" dirty="0" err="1">
                <a:solidFill>
                  <a:schemeClr val="bg1"/>
                </a:solidFill>
                <a:latin typeface="Arial"/>
                <a:cs typeface="Arial"/>
              </a:rPr>
              <a:t>Africa</a:t>
            </a:r>
            <a:r>
              <a:rPr lang="nl-NL" sz="1600" b="1" dirty="0">
                <a:solidFill>
                  <a:schemeClr val="bg1"/>
                </a:solidFill>
                <a:latin typeface="Arial"/>
                <a:cs typeface="Arial"/>
              </a:rPr>
              <a:t>) </a:t>
            </a:r>
            <a:r>
              <a:rPr lang="nl-NL" sz="1600" b="1" dirty="0" err="1">
                <a:solidFill>
                  <a:schemeClr val="bg1"/>
                </a:solidFill>
                <a:latin typeface="Arial"/>
                <a:cs typeface="Arial"/>
              </a:rPr>
              <a:t>received</a:t>
            </a:r>
            <a:r>
              <a:rPr lang="nl-NL" sz="1600" b="1" dirty="0">
                <a:solidFill>
                  <a:schemeClr val="bg1"/>
                </a:solidFill>
                <a:latin typeface="Arial"/>
                <a:cs typeface="Arial"/>
              </a:rPr>
              <a:t> </a:t>
            </a:r>
            <a:r>
              <a:rPr lang="nl-NL" sz="1600" b="1" dirty="0" err="1">
                <a:solidFill>
                  <a:schemeClr val="bg1"/>
                </a:solidFill>
                <a:latin typeface="Arial"/>
                <a:cs typeface="Arial"/>
              </a:rPr>
              <a:t>specific</a:t>
            </a:r>
            <a:r>
              <a:rPr lang="nl-NL" sz="1600" b="1" dirty="0">
                <a:solidFill>
                  <a:schemeClr val="bg1"/>
                </a:solidFill>
                <a:latin typeface="Arial"/>
                <a:cs typeface="Arial"/>
              </a:rPr>
              <a:t> </a:t>
            </a:r>
            <a:r>
              <a:rPr lang="nl-NL" sz="1600" b="1" dirty="0" err="1">
                <a:solidFill>
                  <a:schemeClr val="bg1"/>
                </a:solidFill>
                <a:latin typeface="Arial"/>
                <a:cs typeface="Arial"/>
              </a:rPr>
              <a:t>technical</a:t>
            </a:r>
            <a:r>
              <a:rPr lang="nl-NL" sz="1600" b="1" dirty="0">
                <a:solidFill>
                  <a:schemeClr val="bg1"/>
                </a:solidFill>
                <a:latin typeface="Arial"/>
                <a:cs typeface="Arial"/>
              </a:rPr>
              <a:t> assistance in curriculum </a:t>
            </a:r>
            <a:r>
              <a:rPr lang="nl-NL" sz="1600" b="1" dirty="0" err="1">
                <a:solidFill>
                  <a:schemeClr val="bg1"/>
                </a:solidFill>
                <a:latin typeface="Arial"/>
                <a:cs typeface="Arial"/>
              </a:rPr>
              <a:t>development</a:t>
            </a:r>
            <a:r>
              <a:rPr lang="nl-NL" sz="1600" b="1" dirty="0">
                <a:solidFill>
                  <a:schemeClr val="bg1"/>
                </a:solidFill>
                <a:latin typeface="Arial"/>
                <a:cs typeface="Arial"/>
              </a:rPr>
              <a:t>; </a:t>
            </a:r>
            <a:r>
              <a:rPr lang="nl-NL" sz="1600" b="1" dirty="0" err="1">
                <a:solidFill>
                  <a:schemeClr val="bg1"/>
                </a:solidFill>
                <a:latin typeface="Arial"/>
                <a:cs typeface="Arial"/>
              </a:rPr>
              <a:t>and</a:t>
            </a:r>
            <a:endParaRPr lang="nl-NL" sz="1600" b="1" dirty="0">
              <a:solidFill>
                <a:schemeClr val="bg1"/>
              </a:solidFill>
              <a:latin typeface="Arial"/>
              <a:cs typeface="Arial"/>
            </a:endParaRPr>
          </a:p>
          <a:p>
            <a:pPr marL="195263" indent="-195263">
              <a:lnSpc>
                <a:spcPct val="120000"/>
              </a:lnSpc>
              <a:buFont typeface="Arial"/>
              <a:buChar char="•"/>
            </a:pPr>
            <a:r>
              <a:rPr lang="nl-NL" sz="1600" b="1" dirty="0" smtClean="0">
                <a:solidFill>
                  <a:schemeClr val="bg1"/>
                </a:solidFill>
                <a:latin typeface="Arial"/>
                <a:cs typeface="Arial"/>
              </a:rPr>
              <a:t>downloads </a:t>
            </a:r>
            <a:r>
              <a:rPr lang="nl-NL" sz="1600" b="1" dirty="0" err="1">
                <a:solidFill>
                  <a:schemeClr val="bg1"/>
                </a:solidFill>
                <a:latin typeface="Arial"/>
                <a:cs typeface="Arial"/>
              </a:rPr>
              <a:t>through</a:t>
            </a:r>
            <a:r>
              <a:rPr lang="nl-NL" sz="1600" b="1" dirty="0">
                <a:solidFill>
                  <a:schemeClr val="bg1"/>
                </a:solidFill>
                <a:latin typeface="Arial"/>
                <a:cs typeface="Arial"/>
              </a:rPr>
              <a:t> UNESDOC of IBE curriculum </a:t>
            </a:r>
            <a:r>
              <a:rPr lang="nl-NL" sz="1600" b="1" dirty="0" err="1">
                <a:solidFill>
                  <a:schemeClr val="bg1"/>
                </a:solidFill>
                <a:latin typeface="Arial"/>
                <a:cs typeface="Arial"/>
              </a:rPr>
              <a:t>documents</a:t>
            </a:r>
            <a:r>
              <a:rPr lang="nl-NL" sz="1600" b="1" dirty="0">
                <a:solidFill>
                  <a:schemeClr val="bg1"/>
                </a:solidFill>
                <a:latin typeface="Arial"/>
                <a:cs typeface="Arial"/>
              </a:rPr>
              <a:t> </a:t>
            </a:r>
            <a:r>
              <a:rPr lang="nl-NL" sz="1600" b="1" dirty="0" err="1">
                <a:solidFill>
                  <a:schemeClr val="bg1"/>
                </a:solidFill>
                <a:latin typeface="Arial"/>
                <a:cs typeface="Arial"/>
              </a:rPr>
              <a:t>and</a:t>
            </a:r>
            <a:r>
              <a:rPr lang="nl-NL" sz="1600" b="1" dirty="0">
                <a:solidFill>
                  <a:schemeClr val="bg1"/>
                </a:solidFill>
                <a:latin typeface="Arial"/>
                <a:cs typeface="Arial"/>
              </a:rPr>
              <a:t> </a:t>
            </a:r>
            <a:r>
              <a:rPr lang="nl-NL" sz="1600" b="1" dirty="0" err="1">
                <a:solidFill>
                  <a:schemeClr val="bg1"/>
                </a:solidFill>
                <a:latin typeface="Arial"/>
                <a:cs typeface="Arial"/>
              </a:rPr>
              <a:t>publications</a:t>
            </a:r>
            <a:r>
              <a:rPr lang="nl-NL" sz="1600" b="1" dirty="0">
                <a:solidFill>
                  <a:schemeClr val="bg1"/>
                </a:solidFill>
                <a:latin typeface="Arial"/>
                <a:cs typeface="Arial"/>
              </a:rPr>
              <a:t> </a:t>
            </a:r>
            <a:r>
              <a:rPr lang="nl-NL" sz="1600" b="1" dirty="0" err="1">
                <a:solidFill>
                  <a:schemeClr val="bg1"/>
                </a:solidFill>
                <a:latin typeface="Arial"/>
                <a:cs typeface="Arial"/>
              </a:rPr>
              <a:t>exceeded</a:t>
            </a:r>
            <a:r>
              <a:rPr lang="nl-NL" sz="1600" b="1" dirty="0">
                <a:solidFill>
                  <a:schemeClr val="bg1"/>
                </a:solidFill>
                <a:latin typeface="Arial"/>
                <a:cs typeface="Arial"/>
              </a:rPr>
              <a:t> 300,000.</a:t>
            </a:r>
            <a:endParaRPr lang="nl-NL" sz="1600" dirty="0">
              <a:solidFill>
                <a:schemeClr val="bg1"/>
              </a:solidFill>
              <a:latin typeface="Arial"/>
              <a:cs typeface="Arial"/>
            </a:endParaRPr>
          </a:p>
          <a:p>
            <a:endParaRPr lang="fr-FR" dirty="0">
              <a:solidFill>
                <a:schemeClr val="bg1"/>
              </a:solidFill>
              <a:latin typeface="Arial"/>
              <a:cs typeface="Arial"/>
            </a:endParaRPr>
          </a:p>
        </p:txBody>
      </p:sp>
      <p:sp>
        <p:nvSpPr>
          <p:cNvPr id="6" name="TextBox 5"/>
          <p:cNvSpPr txBox="1"/>
          <p:nvPr/>
        </p:nvSpPr>
        <p:spPr>
          <a:xfrm>
            <a:off x="4868498" y="168185"/>
            <a:ext cx="3531736" cy="1200329"/>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EXAMPLE PAGE</a:t>
            </a:r>
          </a:p>
          <a:p>
            <a:pPr algn="ctr"/>
            <a:r>
              <a:rPr lang="fr-CH" sz="2400" b="1" dirty="0" smtClean="0">
                <a:solidFill>
                  <a:srgbClr val="C00000"/>
                </a:solidFill>
                <a:latin typeface="Arial" panose="020B0604020202020204" pitchFamily="34" charset="0"/>
                <a:cs typeface="Arial" panose="020B0604020202020204" pitchFamily="34" charset="0"/>
              </a:rPr>
              <a:t>The design of the page</a:t>
            </a:r>
          </a:p>
          <a:p>
            <a:pPr algn="ctr"/>
            <a:r>
              <a:rPr lang="fr-CH" sz="2400" b="1" dirty="0" err="1" smtClean="0">
                <a:solidFill>
                  <a:srgbClr val="C00000"/>
                </a:solidFill>
                <a:latin typeface="Arial" panose="020B0604020202020204" pitchFamily="34" charset="0"/>
                <a:cs typeface="Arial" panose="020B0604020202020204" pitchFamily="34" charset="0"/>
              </a:rPr>
              <a:t>should</a:t>
            </a:r>
            <a:r>
              <a:rPr lang="fr-CH" sz="2400" b="1" dirty="0" smtClean="0">
                <a:solidFill>
                  <a:srgbClr val="C00000"/>
                </a:solidFill>
                <a:latin typeface="Arial" panose="020B0604020202020204" pitchFamily="34" charset="0"/>
                <a:cs typeface="Arial" panose="020B0604020202020204" pitchFamily="34" charset="0"/>
              </a:rPr>
              <a:t> look </a:t>
            </a:r>
            <a:r>
              <a:rPr lang="fr-CH" sz="2400" b="1" dirty="0" err="1" smtClean="0">
                <a:solidFill>
                  <a:srgbClr val="C00000"/>
                </a:solidFill>
                <a:latin typeface="Arial" panose="020B0604020202020204" pitchFamily="34" charset="0"/>
                <a:cs typeface="Arial" panose="020B0604020202020204" pitchFamily="34" charset="0"/>
              </a:rPr>
              <a:t>alike</a:t>
            </a:r>
            <a:endParaRPr lang="fr-CH"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6401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19324" y="360000"/>
            <a:ext cx="4287195" cy="769441"/>
          </a:xfrm>
          <a:prstGeom prst="rect">
            <a:avLst/>
          </a:prstGeom>
          <a:noFill/>
        </p:spPr>
        <p:txBody>
          <a:bodyPr wrap="square" rtlCol="0">
            <a:spAutoFit/>
          </a:bodyPr>
          <a:lstStyle/>
          <a:p>
            <a:r>
              <a:rPr lang="fr-FR" sz="2200" dirty="0">
                <a:solidFill>
                  <a:srgbClr val="0068A9"/>
                </a:solidFill>
                <a:latin typeface="Arial"/>
                <a:cs typeface="Arial"/>
              </a:rPr>
              <a:t>An international centre </a:t>
            </a:r>
            <a:br>
              <a:rPr lang="fr-FR" sz="2200" dirty="0">
                <a:solidFill>
                  <a:srgbClr val="0068A9"/>
                </a:solidFill>
                <a:latin typeface="Arial"/>
                <a:cs typeface="Arial"/>
              </a:rPr>
            </a:br>
            <a:r>
              <a:rPr lang="fr-FR" sz="2200" dirty="0">
                <a:solidFill>
                  <a:srgbClr val="0068A9"/>
                </a:solidFill>
                <a:latin typeface="Arial"/>
                <a:cs typeface="Arial"/>
              </a:rPr>
              <a:t>of excellence in </a:t>
            </a:r>
            <a:r>
              <a:rPr lang="fr-FR" sz="2200" dirty="0" smtClean="0">
                <a:solidFill>
                  <a:srgbClr val="0068A9"/>
                </a:solidFill>
                <a:latin typeface="Arial"/>
                <a:cs typeface="Arial"/>
              </a:rPr>
              <a:t>curriculum</a:t>
            </a:r>
            <a:endParaRPr lang="fr-FR" sz="2200" dirty="0">
              <a:solidFill>
                <a:srgbClr val="0068A9"/>
              </a:solidFill>
              <a:latin typeface="Arial"/>
              <a:cs typeface="Arial"/>
            </a:endParaRPr>
          </a:p>
        </p:txBody>
      </p:sp>
      <p:sp>
        <p:nvSpPr>
          <p:cNvPr id="4" name="ZoneTexte 3"/>
          <p:cNvSpPr txBox="1"/>
          <p:nvPr/>
        </p:nvSpPr>
        <p:spPr>
          <a:xfrm>
            <a:off x="1024153" y="1332000"/>
            <a:ext cx="6931452" cy="675057"/>
          </a:xfrm>
          <a:prstGeom prst="rect">
            <a:avLst/>
          </a:prstGeom>
          <a:noFill/>
        </p:spPr>
        <p:txBody>
          <a:bodyPr wrap="square" rtlCol="0">
            <a:spAutoFit/>
          </a:bodyPr>
          <a:lstStyle/>
          <a:p>
            <a:pPr>
              <a:lnSpc>
                <a:spcPct val="120000"/>
              </a:lnSpc>
            </a:pPr>
            <a:r>
              <a:rPr lang="en-GB" sz="1600" dirty="0">
                <a:solidFill>
                  <a:srgbClr val="323232"/>
                </a:solidFill>
                <a:latin typeface="Arial"/>
                <a:cs typeface="Arial"/>
              </a:rPr>
              <a:t>The IBE is a leading UNESCO institute in the field of curriculum, valued both for its specialist know-ledge, expertise and </a:t>
            </a:r>
            <a:r>
              <a:rPr lang="en-GB" sz="1600" dirty="0" smtClean="0">
                <a:solidFill>
                  <a:srgbClr val="323232"/>
                </a:solidFill>
                <a:latin typeface="Arial"/>
                <a:cs typeface="Arial"/>
              </a:rPr>
              <a:t>networks.</a:t>
            </a:r>
            <a:endParaRPr lang="fr-FR" sz="1600" b="1" dirty="0">
              <a:solidFill>
                <a:srgbClr val="0068A9"/>
              </a:solidFill>
              <a:latin typeface="Arial"/>
              <a:cs typeface="Arial"/>
            </a:endParaRPr>
          </a:p>
        </p:txBody>
      </p:sp>
      <p:sp>
        <p:nvSpPr>
          <p:cNvPr id="7" name="Ellipse 6"/>
          <p:cNvSpPr/>
          <p:nvPr/>
        </p:nvSpPr>
        <p:spPr>
          <a:xfrm>
            <a:off x="3620067" y="3560669"/>
            <a:ext cx="932398" cy="932398"/>
          </a:xfrm>
          <a:prstGeom prst="ellipse">
            <a:avLst/>
          </a:prstGeom>
          <a:solidFill>
            <a:srgbClr val="0068A9"/>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dirty="0">
                <a:latin typeface="Arial"/>
                <a:cs typeface="Arial"/>
              </a:rPr>
              <a:t>Curriculum change</a:t>
            </a:r>
          </a:p>
        </p:txBody>
      </p:sp>
      <p:sp>
        <p:nvSpPr>
          <p:cNvPr id="8" name="Ellipse 7"/>
          <p:cNvSpPr/>
          <p:nvPr/>
        </p:nvSpPr>
        <p:spPr>
          <a:xfrm>
            <a:off x="3620067" y="2242723"/>
            <a:ext cx="932398" cy="932398"/>
          </a:xfrm>
          <a:prstGeom prst="ellipse">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dirty="0">
                <a:latin typeface="Arial-BoldMT"/>
                <a:cs typeface="Arial-BoldMT"/>
              </a:rPr>
              <a:t>Policy </a:t>
            </a:r>
          </a:p>
          <a:p>
            <a:pPr algn="ctr"/>
            <a:r>
              <a:rPr lang="en-GB" sz="850" b="1" dirty="0">
                <a:latin typeface="Arial-BoldMT"/>
                <a:cs typeface="Arial-BoldMT"/>
              </a:rPr>
              <a:t>dialogue</a:t>
            </a:r>
          </a:p>
        </p:txBody>
      </p:sp>
      <p:cxnSp>
        <p:nvCxnSpPr>
          <p:cNvPr id="16" name="Connecteur droit 15"/>
          <p:cNvCxnSpPr>
            <a:stCxn id="8" idx="4"/>
            <a:endCxn id="7" idx="0"/>
          </p:cNvCxnSpPr>
          <p:nvPr/>
        </p:nvCxnSpPr>
        <p:spPr>
          <a:xfrm>
            <a:off x="4086266" y="3175121"/>
            <a:ext cx="0" cy="385548"/>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2700000" flipV="1">
            <a:off x="4616770" y="3448546"/>
            <a:ext cx="0" cy="385548"/>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Ellipse 18"/>
          <p:cNvSpPr/>
          <p:nvPr/>
        </p:nvSpPr>
        <p:spPr>
          <a:xfrm>
            <a:off x="4616437" y="2716960"/>
            <a:ext cx="932398" cy="932398"/>
          </a:xfrm>
          <a:prstGeom prst="ellipse">
            <a:avLst/>
          </a:prstGeom>
          <a:solidFill>
            <a:srgbClr val="974D27"/>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dirty="0" smtClean="0">
                <a:latin typeface="Arial-BoldMT"/>
                <a:cs typeface="Arial-BoldMT"/>
              </a:rPr>
              <a:t>Curriculum design</a:t>
            </a:r>
            <a:endParaRPr lang="en-GB" sz="850" b="1" dirty="0">
              <a:latin typeface="Arial-BoldMT"/>
              <a:cs typeface="Arial-BoldMT"/>
            </a:endParaRPr>
          </a:p>
        </p:txBody>
      </p:sp>
      <p:cxnSp>
        <p:nvCxnSpPr>
          <p:cNvPr id="20" name="Connecteur droit 19"/>
          <p:cNvCxnSpPr/>
          <p:nvPr/>
        </p:nvCxnSpPr>
        <p:spPr>
          <a:xfrm rot="18900000">
            <a:off x="3549902" y="3448546"/>
            <a:ext cx="0" cy="385548"/>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Ellipse 20"/>
          <p:cNvSpPr/>
          <p:nvPr/>
        </p:nvSpPr>
        <p:spPr>
          <a:xfrm>
            <a:off x="2610625" y="2716960"/>
            <a:ext cx="932398" cy="932398"/>
          </a:xfrm>
          <a:prstGeom prst="ellipse">
            <a:avLst/>
          </a:prstGeom>
          <a:solidFill>
            <a:srgbClr val="E5B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spc="-300" dirty="0" smtClean="0">
                <a:latin typeface="Arial-BoldMT"/>
                <a:cs typeface="Arial-BoldMT"/>
              </a:rPr>
              <a:t>Evaluation &amp; Assessment</a:t>
            </a:r>
            <a:endParaRPr lang="en-GB" sz="850" b="1" spc="-300" dirty="0">
              <a:latin typeface="Arial-BoldMT"/>
              <a:cs typeface="Arial-BoldMT"/>
            </a:endParaRPr>
          </a:p>
        </p:txBody>
      </p:sp>
      <p:cxnSp>
        <p:nvCxnSpPr>
          <p:cNvPr id="22" name="Connecteur droit 21"/>
          <p:cNvCxnSpPr/>
          <p:nvPr/>
        </p:nvCxnSpPr>
        <p:spPr>
          <a:xfrm rot="4500000" flipV="1">
            <a:off x="3454939" y="4051122"/>
            <a:ext cx="0" cy="385548"/>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Ellipse 22"/>
          <p:cNvSpPr/>
          <p:nvPr/>
        </p:nvSpPr>
        <p:spPr>
          <a:xfrm>
            <a:off x="2352411" y="3882413"/>
            <a:ext cx="932398" cy="932398"/>
          </a:xfrm>
          <a:prstGeom prst="ellipse">
            <a:avLst/>
          </a:prstGeom>
          <a:solidFill>
            <a:srgbClr val="974D27"/>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GB" sz="850" b="1" spc="-300" dirty="0" smtClean="0">
                <a:latin typeface="Arial-BoldMT"/>
                <a:cs typeface="Arial-BoldMT"/>
              </a:rPr>
              <a:t>Processes</a:t>
            </a:r>
          </a:p>
          <a:p>
            <a:pPr algn="ctr"/>
            <a:r>
              <a:rPr lang="en-GB" sz="850" b="1" spc="-300" dirty="0" smtClean="0">
                <a:latin typeface="Arial-BoldMT"/>
                <a:cs typeface="Arial-BoldMT"/>
              </a:rPr>
              <a:t>Of curriculum</a:t>
            </a:r>
          </a:p>
          <a:p>
            <a:pPr algn="ctr"/>
            <a:r>
              <a:rPr lang="en-GB" sz="850" b="1" spc="-300" dirty="0" smtClean="0">
                <a:latin typeface="Arial-BoldMT"/>
                <a:cs typeface="Arial-BoldMT"/>
              </a:rPr>
              <a:t>implementation</a:t>
            </a:r>
            <a:endParaRPr lang="en-GB" sz="850" b="1" spc="-300" dirty="0">
              <a:latin typeface="Arial-BoldMT"/>
              <a:cs typeface="Arial-BoldMT"/>
            </a:endParaRPr>
          </a:p>
        </p:txBody>
      </p:sp>
      <p:cxnSp>
        <p:nvCxnSpPr>
          <p:cNvPr id="24" name="Connecteur droit 23"/>
          <p:cNvCxnSpPr/>
          <p:nvPr/>
        </p:nvCxnSpPr>
        <p:spPr>
          <a:xfrm rot="17100000" flipH="1" flipV="1">
            <a:off x="4706855" y="4051123"/>
            <a:ext cx="0" cy="385548"/>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Ellipse 24"/>
          <p:cNvSpPr/>
          <p:nvPr/>
        </p:nvSpPr>
        <p:spPr>
          <a:xfrm>
            <a:off x="4893061" y="3882413"/>
            <a:ext cx="932398" cy="932398"/>
          </a:xfrm>
          <a:prstGeom prst="ellipse">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GB" sz="850" b="1" spc="-300" dirty="0" smtClean="0">
                <a:latin typeface="Arial-BoldMT"/>
                <a:cs typeface="Arial-BoldMT"/>
              </a:rPr>
              <a:t>System</a:t>
            </a:r>
          </a:p>
          <a:p>
            <a:pPr algn="ctr"/>
            <a:r>
              <a:rPr lang="en-GB" sz="850" b="1" spc="-300" dirty="0" smtClean="0">
                <a:latin typeface="Arial-BoldMT"/>
                <a:cs typeface="Arial-BoldMT"/>
              </a:rPr>
              <a:t>Management &amp;</a:t>
            </a:r>
          </a:p>
          <a:p>
            <a:pPr algn="ctr"/>
            <a:r>
              <a:rPr lang="en-GB" sz="850" b="1" spc="-300" dirty="0" smtClean="0">
                <a:latin typeface="Arial-BoldMT"/>
                <a:cs typeface="Arial-BoldMT"/>
              </a:rPr>
              <a:t>governance</a:t>
            </a:r>
          </a:p>
        </p:txBody>
      </p:sp>
      <p:cxnSp>
        <p:nvCxnSpPr>
          <p:cNvPr id="26" name="Connecteur droit 25"/>
          <p:cNvCxnSpPr/>
          <p:nvPr/>
        </p:nvCxnSpPr>
        <p:spPr>
          <a:xfrm rot="12240000" flipV="1">
            <a:off x="3745511" y="4390376"/>
            <a:ext cx="0" cy="385548"/>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8" name="Ellipse 27"/>
          <p:cNvSpPr/>
          <p:nvPr/>
        </p:nvSpPr>
        <p:spPr>
          <a:xfrm>
            <a:off x="3060748" y="4735144"/>
            <a:ext cx="932398" cy="932398"/>
          </a:xfrm>
          <a:prstGeom prst="ellipse">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dirty="0" smtClean="0">
                <a:latin typeface="Arial-BoldMT"/>
                <a:cs typeface="Arial-BoldMT"/>
              </a:rPr>
              <a:t>Capacity</a:t>
            </a:r>
          </a:p>
          <a:p>
            <a:pPr algn="ctr"/>
            <a:r>
              <a:rPr lang="en-GB" sz="850" b="1" dirty="0" smtClean="0">
                <a:latin typeface="Arial-BoldMT"/>
                <a:cs typeface="Arial-BoldMT"/>
              </a:rPr>
              <a:t>building</a:t>
            </a:r>
            <a:endParaRPr lang="en-GB" sz="850" b="1" dirty="0">
              <a:latin typeface="Arial-BoldMT"/>
              <a:cs typeface="Arial-BoldMT"/>
            </a:endParaRPr>
          </a:p>
        </p:txBody>
      </p:sp>
      <p:cxnSp>
        <p:nvCxnSpPr>
          <p:cNvPr id="29" name="Connecteur droit 28"/>
          <p:cNvCxnSpPr/>
          <p:nvPr/>
        </p:nvCxnSpPr>
        <p:spPr>
          <a:xfrm rot="9360000" flipH="1" flipV="1">
            <a:off x="4402051" y="4390376"/>
            <a:ext cx="0" cy="385548"/>
          </a:xfrm>
          <a:prstGeom prst="line">
            <a:avLst/>
          </a:prstGeom>
          <a:ln w="63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0" name="Ellipse 29"/>
          <p:cNvSpPr/>
          <p:nvPr/>
        </p:nvSpPr>
        <p:spPr>
          <a:xfrm>
            <a:off x="4166314" y="4735144"/>
            <a:ext cx="932398" cy="932398"/>
          </a:xfrm>
          <a:prstGeom prst="ellipse">
            <a:avLst/>
          </a:prstGeom>
          <a:solidFill>
            <a:srgbClr val="E5BD7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GB" sz="850" b="1" spc="-300" dirty="0" smtClean="0">
                <a:latin typeface="Arial-BoldMT"/>
                <a:cs typeface="Arial-BoldMT"/>
              </a:rPr>
              <a:t>Textbooks</a:t>
            </a:r>
          </a:p>
          <a:p>
            <a:pPr algn="ctr"/>
            <a:r>
              <a:rPr lang="en-GB" sz="850" b="1" spc="-300" dirty="0" smtClean="0">
                <a:latin typeface="Arial-BoldMT"/>
                <a:cs typeface="Arial-BoldMT"/>
              </a:rPr>
              <a:t>&amp; other</a:t>
            </a:r>
          </a:p>
          <a:p>
            <a:pPr algn="ctr"/>
            <a:r>
              <a:rPr lang="en-GB" sz="850" b="1" spc="-300" dirty="0" smtClean="0">
                <a:latin typeface="Arial-BoldMT"/>
                <a:cs typeface="Arial-BoldMT"/>
              </a:rPr>
              <a:t>materials</a:t>
            </a:r>
            <a:endParaRPr lang="en-GB" sz="850" b="1" spc="-300" dirty="0">
              <a:latin typeface="Arial-BoldMT"/>
              <a:cs typeface="Arial-BoldMT"/>
            </a:endParaRPr>
          </a:p>
        </p:txBody>
      </p:sp>
      <p:sp>
        <p:nvSpPr>
          <p:cNvPr id="5" name="Rectangle 4"/>
          <p:cNvSpPr/>
          <p:nvPr/>
        </p:nvSpPr>
        <p:spPr>
          <a:xfrm>
            <a:off x="1117271" y="2121933"/>
            <a:ext cx="6004325" cy="3705345"/>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tx1"/>
                </a:solidFill>
              </a:ln>
            </a:endParaRPr>
          </a:p>
        </p:txBody>
      </p:sp>
      <p:sp>
        <p:nvSpPr>
          <p:cNvPr id="31" name="TextBox 30"/>
          <p:cNvSpPr txBox="1"/>
          <p:nvPr/>
        </p:nvSpPr>
        <p:spPr>
          <a:xfrm>
            <a:off x="4868498" y="168185"/>
            <a:ext cx="3531736" cy="1200329"/>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EXAMPLE PAGE</a:t>
            </a:r>
          </a:p>
          <a:p>
            <a:pPr algn="ctr"/>
            <a:r>
              <a:rPr lang="fr-CH" sz="2400" b="1" dirty="0" smtClean="0">
                <a:solidFill>
                  <a:srgbClr val="C00000"/>
                </a:solidFill>
                <a:latin typeface="Arial" panose="020B0604020202020204" pitchFamily="34" charset="0"/>
                <a:cs typeface="Arial" panose="020B0604020202020204" pitchFamily="34" charset="0"/>
              </a:rPr>
              <a:t>The design of the page</a:t>
            </a:r>
          </a:p>
          <a:p>
            <a:pPr algn="ctr"/>
            <a:r>
              <a:rPr lang="fr-CH" sz="2400" b="1" dirty="0" err="1" smtClean="0">
                <a:solidFill>
                  <a:srgbClr val="C00000"/>
                </a:solidFill>
                <a:latin typeface="Arial" panose="020B0604020202020204" pitchFamily="34" charset="0"/>
                <a:cs typeface="Arial" panose="020B0604020202020204" pitchFamily="34" charset="0"/>
              </a:rPr>
              <a:t>should</a:t>
            </a:r>
            <a:r>
              <a:rPr lang="fr-CH" sz="2400" b="1" dirty="0" smtClean="0">
                <a:solidFill>
                  <a:srgbClr val="C00000"/>
                </a:solidFill>
                <a:latin typeface="Arial" panose="020B0604020202020204" pitchFamily="34" charset="0"/>
                <a:cs typeface="Arial" panose="020B0604020202020204" pitchFamily="34" charset="0"/>
              </a:rPr>
              <a:t> look </a:t>
            </a:r>
            <a:r>
              <a:rPr lang="fr-CH" sz="2400" b="1" dirty="0" err="1" smtClean="0">
                <a:solidFill>
                  <a:srgbClr val="C00000"/>
                </a:solidFill>
                <a:latin typeface="Arial" panose="020B0604020202020204" pitchFamily="34" charset="0"/>
                <a:cs typeface="Arial" panose="020B0604020202020204" pitchFamily="34" charset="0"/>
              </a:rPr>
              <a:t>alike</a:t>
            </a:r>
            <a:endParaRPr lang="fr-CH"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010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19324" y="360000"/>
            <a:ext cx="6504168" cy="1309076"/>
          </a:xfrm>
          <a:prstGeom prst="rect">
            <a:avLst/>
          </a:prstGeom>
          <a:noFill/>
        </p:spPr>
        <p:txBody>
          <a:bodyPr wrap="square" rtlCol="0">
            <a:spAutoFit/>
          </a:bodyPr>
          <a:lstStyle/>
          <a:p>
            <a:r>
              <a:rPr lang="fr-FR" sz="2200" dirty="0">
                <a:solidFill>
                  <a:srgbClr val="0068A9"/>
                </a:solidFill>
                <a:latin typeface="Arial"/>
                <a:cs typeface="Arial"/>
              </a:rPr>
              <a:t>GOAL A</a:t>
            </a:r>
          </a:p>
          <a:p>
            <a:pPr>
              <a:lnSpc>
                <a:spcPct val="120000"/>
              </a:lnSpc>
            </a:pPr>
            <a:r>
              <a:rPr lang="fr-FR" sz="1600" dirty="0" err="1">
                <a:solidFill>
                  <a:srgbClr val="323232"/>
                </a:solidFill>
                <a:latin typeface="Arial"/>
                <a:cs typeface="Arial"/>
              </a:rPr>
              <a:t>Develop</a:t>
            </a:r>
            <a:r>
              <a:rPr lang="fr-FR" sz="1600" dirty="0">
                <a:solidFill>
                  <a:srgbClr val="323232"/>
                </a:solidFill>
                <a:latin typeface="Arial"/>
                <a:cs typeface="Arial"/>
              </a:rPr>
              <a:t> programmes and services </a:t>
            </a:r>
            <a:r>
              <a:rPr lang="fr-FR" sz="1600" dirty="0" err="1">
                <a:solidFill>
                  <a:srgbClr val="323232"/>
                </a:solidFill>
                <a:latin typeface="Arial"/>
                <a:cs typeface="Arial"/>
              </a:rPr>
              <a:t>that</a:t>
            </a:r>
            <a:r>
              <a:rPr lang="fr-FR" sz="1600" dirty="0">
                <a:solidFill>
                  <a:srgbClr val="323232"/>
                </a:solidFill>
                <a:latin typeface="Arial"/>
                <a:cs typeface="Arial"/>
              </a:rPr>
              <a:t> are relevant and responsive to the </a:t>
            </a:r>
            <a:r>
              <a:rPr lang="fr-FR" sz="1600" dirty="0" err="1">
                <a:solidFill>
                  <a:srgbClr val="323232"/>
                </a:solidFill>
                <a:latin typeface="Arial"/>
                <a:cs typeface="Arial"/>
              </a:rPr>
              <a:t>needs</a:t>
            </a:r>
            <a:r>
              <a:rPr lang="fr-FR" sz="1600" dirty="0">
                <a:solidFill>
                  <a:srgbClr val="323232"/>
                </a:solidFill>
                <a:latin typeface="Arial"/>
                <a:cs typeface="Arial"/>
              </a:rPr>
              <a:t> of </a:t>
            </a:r>
            <a:r>
              <a:rPr lang="fr-FR" sz="1600" dirty="0" err="1">
                <a:solidFill>
                  <a:srgbClr val="323232"/>
                </a:solidFill>
                <a:latin typeface="Arial"/>
                <a:cs typeface="Arial"/>
              </a:rPr>
              <a:t>Member</a:t>
            </a:r>
            <a:r>
              <a:rPr lang="fr-FR" sz="1600" dirty="0">
                <a:solidFill>
                  <a:srgbClr val="323232"/>
                </a:solidFill>
                <a:latin typeface="Arial"/>
                <a:cs typeface="Arial"/>
              </a:rPr>
              <a:t> States, </a:t>
            </a:r>
            <a:r>
              <a:rPr lang="fr-FR" sz="1600" dirty="0" err="1">
                <a:solidFill>
                  <a:srgbClr val="323232"/>
                </a:solidFill>
                <a:latin typeface="Arial"/>
                <a:cs typeface="Arial"/>
              </a:rPr>
              <a:t>innovative</a:t>
            </a:r>
            <a:r>
              <a:rPr lang="fr-FR" sz="1600" dirty="0">
                <a:solidFill>
                  <a:srgbClr val="323232"/>
                </a:solidFill>
                <a:latin typeface="Arial"/>
                <a:cs typeface="Arial"/>
              </a:rPr>
              <a:t> and effective in nature and, </a:t>
            </a:r>
            <a:r>
              <a:rPr lang="fr-FR" sz="1600" dirty="0" err="1">
                <a:solidFill>
                  <a:srgbClr val="323232"/>
                </a:solidFill>
                <a:latin typeface="Arial"/>
                <a:cs typeface="Arial"/>
              </a:rPr>
              <a:t>above</a:t>
            </a:r>
            <a:r>
              <a:rPr lang="fr-FR" sz="1600" dirty="0">
                <a:solidFill>
                  <a:srgbClr val="323232"/>
                </a:solidFill>
                <a:latin typeface="Arial"/>
                <a:cs typeface="Arial"/>
              </a:rPr>
              <a:t> all, of </a:t>
            </a:r>
            <a:r>
              <a:rPr lang="fr-FR" sz="1600" dirty="0" err="1">
                <a:solidFill>
                  <a:srgbClr val="323232"/>
                </a:solidFill>
                <a:latin typeface="Arial"/>
                <a:cs typeface="Arial"/>
              </a:rPr>
              <a:t>high</a:t>
            </a:r>
            <a:r>
              <a:rPr lang="fr-FR" sz="1600" dirty="0">
                <a:solidFill>
                  <a:srgbClr val="323232"/>
                </a:solidFill>
                <a:latin typeface="Arial"/>
                <a:cs typeface="Arial"/>
              </a:rPr>
              <a:t> </a:t>
            </a:r>
            <a:r>
              <a:rPr lang="fr-FR" sz="1600" dirty="0" err="1">
                <a:solidFill>
                  <a:srgbClr val="323232"/>
                </a:solidFill>
                <a:latin typeface="Arial"/>
                <a:cs typeface="Arial"/>
              </a:rPr>
              <a:t>quality</a:t>
            </a:r>
            <a:endParaRPr lang="fr-FR" sz="1600" dirty="0">
              <a:solidFill>
                <a:srgbClr val="323232"/>
              </a:solidFill>
              <a:latin typeface="Arial"/>
              <a:cs typeface="Arial"/>
            </a:endParaRPr>
          </a:p>
        </p:txBody>
      </p:sp>
      <p:sp>
        <p:nvSpPr>
          <p:cNvPr id="4" name="ZoneTexte 3"/>
          <p:cNvSpPr txBox="1"/>
          <p:nvPr/>
        </p:nvSpPr>
        <p:spPr>
          <a:xfrm>
            <a:off x="1136684" y="2666308"/>
            <a:ext cx="6619908" cy="3038781"/>
          </a:xfrm>
          <a:prstGeom prst="rect">
            <a:avLst/>
          </a:prstGeom>
          <a:noFill/>
        </p:spPr>
        <p:txBody>
          <a:bodyPr wrap="square" rtlCol="0">
            <a:spAutoFit/>
          </a:bodyPr>
          <a:lstStyle/>
          <a:p>
            <a:pPr>
              <a:lnSpc>
                <a:spcPct val="120000"/>
              </a:lnSpc>
            </a:pPr>
            <a:r>
              <a:rPr lang="en-GB" sz="1600" b="1" dirty="0">
                <a:solidFill>
                  <a:srgbClr val="0068A9"/>
                </a:solidFill>
                <a:latin typeface="Arial"/>
                <a:cs typeface="Arial"/>
              </a:rPr>
              <a:t>Strategy A1</a:t>
            </a:r>
          </a:p>
          <a:p>
            <a:pPr>
              <a:lnSpc>
                <a:spcPct val="120000"/>
              </a:lnSpc>
            </a:pPr>
            <a:r>
              <a:rPr lang="en-GB" sz="1600" dirty="0">
                <a:latin typeface="Arial"/>
                <a:cs typeface="Arial"/>
              </a:rPr>
              <a:t>The IBE should clearly define its priorities: what it must do as its core functions and services, what it should do given additional resources and what it should “refer” to other institutions better for the task. </a:t>
            </a:r>
          </a:p>
          <a:p>
            <a:pPr marL="196850" indent="-196850">
              <a:lnSpc>
                <a:spcPct val="120000"/>
              </a:lnSpc>
              <a:buFont typeface="Arial"/>
              <a:buChar char="•"/>
            </a:pPr>
            <a:r>
              <a:rPr lang="en-GB" sz="1600" dirty="0" smtClean="0">
                <a:latin typeface="Arial"/>
                <a:cs typeface="Arial"/>
              </a:rPr>
              <a:t>Based </a:t>
            </a:r>
            <a:r>
              <a:rPr lang="en-GB" sz="1600" dirty="0">
                <a:latin typeface="Arial"/>
                <a:cs typeface="Arial"/>
              </a:rPr>
              <a:t>on the IBE’s field work and consultations with its partners, a set of important, relevant and current topics have been compiled.</a:t>
            </a:r>
          </a:p>
          <a:p>
            <a:pPr marL="196850" indent="-196850">
              <a:lnSpc>
                <a:spcPct val="120000"/>
              </a:lnSpc>
              <a:buFont typeface="Arial"/>
              <a:buChar char="•"/>
            </a:pPr>
            <a:r>
              <a:rPr lang="en-GB" sz="1600" b="1" dirty="0" smtClean="0">
                <a:latin typeface="Arial"/>
                <a:cs typeface="Arial"/>
              </a:rPr>
              <a:t>Expert </a:t>
            </a:r>
            <a:r>
              <a:rPr lang="en-GB" sz="1600" b="1" dirty="0">
                <a:latin typeface="Arial"/>
                <a:cs typeface="Arial"/>
              </a:rPr>
              <a:t>meeting</a:t>
            </a:r>
            <a:r>
              <a:rPr lang="en-GB" sz="1600" dirty="0">
                <a:latin typeface="Arial"/>
                <a:cs typeface="Arial"/>
              </a:rPr>
              <a:t> to help develop research considering regional needs</a:t>
            </a:r>
          </a:p>
          <a:p>
            <a:pPr marL="196850" indent="-196850">
              <a:lnSpc>
                <a:spcPct val="120000"/>
              </a:lnSpc>
              <a:buFont typeface="Arial"/>
              <a:buChar char="•"/>
            </a:pPr>
            <a:r>
              <a:rPr lang="en-GB" sz="1600" b="1" dirty="0" smtClean="0">
                <a:latin typeface="Arial"/>
                <a:cs typeface="Arial"/>
              </a:rPr>
              <a:t>New </a:t>
            </a:r>
            <a:r>
              <a:rPr lang="en-GB" sz="1600" b="1" dirty="0">
                <a:latin typeface="Arial"/>
                <a:cs typeface="Arial"/>
              </a:rPr>
              <a:t>agreements</a:t>
            </a:r>
            <a:r>
              <a:rPr lang="en-GB" sz="1600" dirty="0">
                <a:latin typeface="Arial"/>
                <a:cs typeface="Arial"/>
              </a:rPr>
              <a:t> with academic partners (e.g. International Academy of Education IAE; Geneva University – FAPSE; International School of Geneva</a:t>
            </a:r>
          </a:p>
        </p:txBody>
      </p:sp>
      <p:cxnSp>
        <p:nvCxnSpPr>
          <p:cNvPr id="6" name="Connecteur droit avec flèche 5"/>
          <p:cNvCxnSpPr/>
          <p:nvPr/>
        </p:nvCxnSpPr>
        <p:spPr>
          <a:xfrm>
            <a:off x="1109233" y="1872767"/>
            <a:ext cx="6829842" cy="0"/>
          </a:xfrm>
          <a:prstGeom prst="straightConnector1">
            <a:avLst/>
          </a:prstGeom>
          <a:ln w="3810" cmpd="sng">
            <a:solidFill>
              <a:schemeClr val="tx1"/>
            </a:solidFill>
            <a:tailEnd type="arrow" w="lg" len="med"/>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109233" y="2049595"/>
            <a:ext cx="1061005" cy="353655"/>
          </a:xfrm>
          <a:prstGeom prst="rect">
            <a:avLst/>
          </a:prstGeom>
          <a:solidFill>
            <a:srgbClr val="BCAE8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2226504" y="2049595"/>
            <a:ext cx="1061005" cy="353655"/>
          </a:xfrm>
          <a:prstGeom prst="rect">
            <a:avLst/>
          </a:prstGeom>
          <a:solidFill>
            <a:srgbClr val="9F91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343775" y="2049595"/>
            <a:ext cx="1061005" cy="353655"/>
          </a:xfrm>
          <a:prstGeom prst="rect">
            <a:avLst/>
          </a:prstGeom>
          <a:solidFill>
            <a:srgbClr val="7B6E5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4461046" y="2049595"/>
            <a:ext cx="1061005" cy="353655"/>
          </a:xfrm>
          <a:prstGeom prst="rect">
            <a:avLst/>
          </a:prstGeom>
          <a:solidFill>
            <a:srgbClr val="E5BD7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p:nvSpPr>
        <p:spPr>
          <a:xfrm>
            <a:off x="5578317" y="2049595"/>
            <a:ext cx="1061005" cy="353655"/>
          </a:xfrm>
          <a:prstGeom prst="rect">
            <a:avLst/>
          </a:prstGeom>
          <a:solidFill>
            <a:srgbClr val="CD884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6695587" y="2049595"/>
            <a:ext cx="1061005" cy="353655"/>
          </a:xfrm>
          <a:prstGeom prst="rect">
            <a:avLst/>
          </a:prstGeom>
          <a:solidFill>
            <a:srgbClr val="974D2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1133347" y="2019903"/>
            <a:ext cx="996702" cy="415498"/>
          </a:xfrm>
          <a:prstGeom prst="rect">
            <a:avLst/>
          </a:prstGeom>
          <a:noFill/>
        </p:spPr>
        <p:txBody>
          <a:bodyPr wrap="square" rtlCol="0">
            <a:spAutoFit/>
          </a:bodyPr>
          <a:lstStyle/>
          <a:p>
            <a:pPr algn="ctr"/>
            <a:r>
              <a:rPr lang="cs-CZ" sz="1050" b="1" dirty="0">
                <a:solidFill>
                  <a:schemeClr val="bg1"/>
                </a:solidFill>
                <a:latin typeface="Arial"/>
                <a:cs typeface="Arial"/>
              </a:rPr>
              <a:t>June</a:t>
            </a:r>
            <a:br>
              <a:rPr lang="cs-CZ" sz="1050" b="1" dirty="0">
                <a:solidFill>
                  <a:schemeClr val="bg1"/>
                </a:solidFill>
                <a:latin typeface="Arial"/>
                <a:cs typeface="Arial"/>
              </a:rPr>
            </a:br>
            <a:r>
              <a:rPr lang="cs-CZ" sz="1050" b="1" dirty="0">
                <a:solidFill>
                  <a:schemeClr val="bg1"/>
                </a:solidFill>
                <a:latin typeface="Arial"/>
                <a:cs typeface="Arial"/>
              </a:rPr>
              <a:t>Dec </a:t>
            </a:r>
            <a:r>
              <a:rPr lang="cs-CZ" sz="1050" b="1" dirty="0" smtClean="0">
                <a:solidFill>
                  <a:schemeClr val="bg1"/>
                </a:solidFill>
                <a:latin typeface="Arial"/>
                <a:cs typeface="Arial"/>
              </a:rPr>
              <a:t>2011</a:t>
            </a:r>
            <a:endParaRPr lang="cs-CZ" sz="1050" b="1" dirty="0">
              <a:solidFill>
                <a:schemeClr val="bg1"/>
              </a:solidFill>
              <a:latin typeface="Arial"/>
              <a:cs typeface="Arial"/>
            </a:endParaRPr>
          </a:p>
        </p:txBody>
      </p:sp>
      <p:sp>
        <p:nvSpPr>
          <p:cNvPr id="16" name="ZoneTexte 15"/>
          <p:cNvSpPr txBox="1"/>
          <p:nvPr/>
        </p:nvSpPr>
        <p:spPr>
          <a:xfrm>
            <a:off x="2258655" y="2019903"/>
            <a:ext cx="996702" cy="415498"/>
          </a:xfrm>
          <a:prstGeom prst="rect">
            <a:avLst/>
          </a:prstGeom>
          <a:noFill/>
        </p:spPr>
        <p:txBody>
          <a:bodyPr wrap="square" rtlCol="0">
            <a:spAutoFit/>
          </a:bodyPr>
          <a:lstStyle/>
          <a:p>
            <a:pPr algn="ctr"/>
            <a:r>
              <a:rPr lang="cs-CZ" sz="1050" b="1" dirty="0" smtClean="0">
                <a:solidFill>
                  <a:schemeClr val="bg1"/>
                </a:solidFill>
                <a:latin typeface="Arial"/>
                <a:cs typeface="Arial"/>
              </a:rPr>
              <a:t>Jan</a:t>
            </a:r>
          </a:p>
          <a:p>
            <a:pPr algn="ctr"/>
            <a:r>
              <a:rPr lang="cs-CZ" sz="1050" b="1" dirty="0" smtClean="0">
                <a:solidFill>
                  <a:schemeClr val="bg1"/>
                </a:solidFill>
                <a:latin typeface="Arial"/>
                <a:cs typeface="Arial"/>
              </a:rPr>
              <a:t>June 2012</a:t>
            </a:r>
            <a:endParaRPr lang="cs-CZ" sz="1050" b="1" dirty="0">
              <a:solidFill>
                <a:schemeClr val="bg1"/>
              </a:solidFill>
              <a:latin typeface="Arial"/>
              <a:cs typeface="Arial"/>
            </a:endParaRPr>
          </a:p>
        </p:txBody>
      </p:sp>
      <p:sp>
        <p:nvSpPr>
          <p:cNvPr id="17" name="ZoneTexte 16"/>
          <p:cNvSpPr txBox="1"/>
          <p:nvPr/>
        </p:nvSpPr>
        <p:spPr>
          <a:xfrm>
            <a:off x="3375927" y="2019903"/>
            <a:ext cx="996702" cy="415498"/>
          </a:xfrm>
          <a:prstGeom prst="rect">
            <a:avLst/>
          </a:prstGeom>
          <a:noFill/>
        </p:spPr>
        <p:txBody>
          <a:bodyPr wrap="square" rtlCol="0">
            <a:spAutoFit/>
          </a:bodyPr>
          <a:lstStyle/>
          <a:p>
            <a:pPr algn="ctr"/>
            <a:r>
              <a:rPr lang="cs-CZ" sz="1050" b="1" dirty="0" smtClean="0">
                <a:solidFill>
                  <a:schemeClr val="bg1"/>
                </a:solidFill>
                <a:latin typeface="Arial"/>
                <a:cs typeface="Arial"/>
              </a:rPr>
              <a:t>July</a:t>
            </a:r>
          </a:p>
          <a:p>
            <a:pPr algn="ctr"/>
            <a:r>
              <a:rPr lang="cs-CZ" sz="1050" b="1" dirty="0" smtClean="0">
                <a:solidFill>
                  <a:schemeClr val="bg1"/>
                </a:solidFill>
                <a:latin typeface="Arial"/>
                <a:cs typeface="Arial"/>
              </a:rPr>
              <a:t>Dec 2012</a:t>
            </a:r>
            <a:endParaRPr lang="cs-CZ" sz="1050" b="1" dirty="0">
              <a:solidFill>
                <a:schemeClr val="bg1"/>
              </a:solidFill>
              <a:latin typeface="Arial"/>
              <a:cs typeface="Arial"/>
            </a:endParaRPr>
          </a:p>
        </p:txBody>
      </p:sp>
      <p:sp>
        <p:nvSpPr>
          <p:cNvPr id="18" name="ZoneTexte 17"/>
          <p:cNvSpPr txBox="1"/>
          <p:nvPr/>
        </p:nvSpPr>
        <p:spPr>
          <a:xfrm>
            <a:off x="4493198" y="2019903"/>
            <a:ext cx="996702" cy="415498"/>
          </a:xfrm>
          <a:prstGeom prst="rect">
            <a:avLst/>
          </a:prstGeom>
          <a:noFill/>
        </p:spPr>
        <p:txBody>
          <a:bodyPr wrap="square" rtlCol="0">
            <a:spAutoFit/>
          </a:bodyPr>
          <a:lstStyle/>
          <a:p>
            <a:pPr algn="ctr"/>
            <a:r>
              <a:rPr lang="cs-CZ" sz="1050" b="1" dirty="0" smtClean="0">
                <a:solidFill>
                  <a:schemeClr val="bg1"/>
                </a:solidFill>
                <a:latin typeface="Arial"/>
                <a:cs typeface="Arial"/>
              </a:rPr>
              <a:t>Jan</a:t>
            </a:r>
          </a:p>
          <a:p>
            <a:pPr algn="ctr"/>
            <a:r>
              <a:rPr lang="cs-CZ" sz="1050" b="1" dirty="0" smtClean="0">
                <a:solidFill>
                  <a:schemeClr val="bg1"/>
                </a:solidFill>
                <a:latin typeface="Arial"/>
                <a:cs typeface="Arial"/>
              </a:rPr>
              <a:t>June 2013</a:t>
            </a:r>
            <a:endParaRPr lang="cs-CZ" sz="1050" b="1" dirty="0">
              <a:solidFill>
                <a:schemeClr val="bg1"/>
              </a:solidFill>
              <a:latin typeface="Arial"/>
              <a:cs typeface="Arial"/>
            </a:endParaRPr>
          </a:p>
        </p:txBody>
      </p:sp>
      <p:sp>
        <p:nvSpPr>
          <p:cNvPr id="19" name="ZoneTexte 18"/>
          <p:cNvSpPr txBox="1"/>
          <p:nvPr/>
        </p:nvSpPr>
        <p:spPr>
          <a:xfrm>
            <a:off x="5610469" y="2019903"/>
            <a:ext cx="996702" cy="415498"/>
          </a:xfrm>
          <a:prstGeom prst="rect">
            <a:avLst/>
          </a:prstGeom>
          <a:noFill/>
        </p:spPr>
        <p:txBody>
          <a:bodyPr wrap="square" rtlCol="0">
            <a:spAutoFit/>
          </a:bodyPr>
          <a:lstStyle/>
          <a:p>
            <a:pPr algn="ctr"/>
            <a:r>
              <a:rPr lang="cs-CZ" sz="1050" b="1" dirty="0" smtClean="0">
                <a:solidFill>
                  <a:schemeClr val="bg1"/>
                </a:solidFill>
                <a:latin typeface="Arial"/>
                <a:cs typeface="Arial"/>
              </a:rPr>
              <a:t>July</a:t>
            </a:r>
          </a:p>
          <a:p>
            <a:pPr algn="ctr"/>
            <a:r>
              <a:rPr lang="cs-CZ" sz="1050" b="1" dirty="0" smtClean="0">
                <a:solidFill>
                  <a:schemeClr val="bg1"/>
                </a:solidFill>
                <a:latin typeface="Arial"/>
                <a:cs typeface="Arial"/>
              </a:rPr>
              <a:t>Dec 2013</a:t>
            </a:r>
            <a:endParaRPr lang="cs-CZ" sz="1050" b="1" dirty="0">
              <a:solidFill>
                <a:schemeClr val="bg1"/>
              </a:solidFill>
              <a:latin typeface="Arial"/>
              <a:cs typeface="Arial"/>
            </a:endParaRPr>
          </a:p>
        </p:txBody>
      </p:sp>
      <p:sp>
        <p:nvSpPr>
          <p:cNvPr id="20" name="ZoneTexte 19"/>
          <p:cNvSpPr txBox="1"/>
          <p:nvPr/>
        </p:nvSpPr>
        <p:spPr>
          <a:xfrm>
            <a:off x="6727738" y="2019903"/>
            <a:ext cx="996702" cy="415498"/>
          </a:xfrm>
          <a:prstGeom prst="rect">
            <a:avLst/>
          </a:prstGeom>
          <a:noFill/>
        </p:spPr>
        <p:txBody>
          <a:bodyPr wrap="square" rtlCol="0">
            <a:spAutoFit/>
          </a:bodyPr>
          <a:lstStyle/>
          <a:p>
            <a:pPr algn="ctr"/>
            <a:r>
              <a:rPr lang="cs-CZ" sz="1050" b="1" dirty="0" smtClean="0">
                <a:solidFill>
                  <a:schemeClr val="bg1"/>
                </a:solidFill>
                <a:latin typeface="Arial"/>
                <a:cs typeface="Arial"/>
              </a:rPr>
              <a:t>Jan</a:t>
            </a:r>
          </a:p>
          <a:p>
            <a:pPr algn="ctr"/>
            <a:r>
              <a:rPr lang="cs-CZ" sz="1050" b="1" dirty="0" smtClean="0">
                <a:solidFill>
                  <a:schemeClr val="bg1"/>
                </a:solidFill>
                <a:latin typeface="Arial"/>
                <a:cs typeface="Arial"/>
              </a:rPr>
              <a:t>June 2014</a:t>
            </a:r>
            <a:endParaRPr lang="cs-CZ" sz="1050" b="1" dirty="0">
              <a:solidFill>
                <a:schemeClr val="bg1"/>
              </a:solidFill>
              <a:latin typeface="Arial"/>
              <a:cs typeface="Arial"/>
            </a:endParaRPr>
          </a:p>
        </p:txBody>
      </p:sp>
      <p:sp>
        <p:nvSpPr>
          <p:cNvPr id="21" name="Rectangle 20"/>
          <p:cNvSpPr/>
          <p:nvPr/>
        </p:nvSpPr>
        <p:spPr>
          <a:xfrm>
            <a:off x="1109233" y="2666308"/>
            <a:ext cx="6829842" cy="3038781"/>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Ellipse 21"/>
          <p:cNvSpPr/>
          <p:nvPr/>
        </p:nvSpPr>
        <p:spPr>
          <a:xfrm>
            <a:off x="7814792" y="2881483"/>
            <a:ext cx="249176" cy="249176"/>
          </a:xfrm>
          <a:prstGeom prst="ellipse">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space réservé du numéro de diapositive 12"/>
          <p:cNvSpPr txBox="1">
            <a:spLocks/>
          </p:cNvSpPr>
          <p:nvPr/>
        </p:nvSpPr>
        <p:spPr>
          <a:xfrm>
            <a:off x="7732477" y="2852311"/>
            <a:ext cx="426010" cy="286070"/>
          </a:xfrm>
          <a:prstGeom prst="rect">
            <a:avLst/>
          </a:prstGeom>
        </p:spPr>
        <p:txBody>
          <a:bodyPr/>
          <a:lstStyle>
            <a:defPPr>
              <a:defRPr lang="fr-FR"/>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a:lstStyle>
          <a:p>
            <a:pPr algn="ctr"/>
            <a:r>
              <a:rPr lang="fr-FR" sz="1200" b="1" dirty="0" smtClean="0">
                <a:latin typeface="Arial"/>
                <a:cs typeface="Arial"/>
              </a:rPr>
              <a:t>A1</a:t>
            </a:r>
            <a:endParaRPr lang="fr-FR" sz="1200" b="1" dirty="0">
              <a:latin typeface="Arial"/>
              <a:cs typeface="Arial"/>
            </a:endParaRPr>
          </a:p>
        </p:txBody>
      </p:sp>
      <p:sp>
        <p:nvSpPr>
          <p:cNvPr id="24" name="Ellipse 23"/>
          <p:cNvSpPr/>
          <p:nvPr/>
        </p:nvSpPr>
        <p:spPr>
          <a:xfrm>
            <a:off x="7814792" y="3251214"/>
            <a:ext cx="249176" cy="249176"/>
          </a:xfrm>
          <a:prstGeom prst="ellipse">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Espace réservé du numéro de diapositive 12"/>
          <p:cNvSpPr txBox="1">
            <a:spLocks/>
          </p:cNvSpPr>
          <p:nvPr/>
        </p:nvSpPr>
        <p:spPr>
          <a:xfrm>
            <a:off x="7649711" y="3222042"/>
            <a:ext cx="581118" cy="286070"/>
          </a:xfrm>
          <a:prstGeom prst="rect">
            <a:avLst/>
          </a:prstGeom>
        </p:spPr>
        <p:txBody>
          <a:bodyPr/>
          <a:lstStyle>
            <a:defPPr>
              <a:defRPr lang="fr-FR"/>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a:lstStyle>
          <a:p>
            <a:pPr algn="ctr"/>
            <a:r>
              <a:rPr lang="fr-FR" sz="1200" b="1" dirty="0" smtClean="0">
                <a:latin typeface="Arial"/>
                <a:cs typeface="Arial"/>
              </a:rPr>
              <a:t>A2</a:t>
            </a:r>
            <a:endParaRPr lang="fr-FR" sz="1200" b="1" dirty="0">
              <a:latin typeface="Arial"/>
              <a:cs typeface="Arial"/>
            </a:endParaRPr>
          </a:p>
        </p:txBody>
      </p:sp>
      <p:sp>
        <p:nvSpPr>
          <p:cNvPr id="26" name="Ellipse 25"/>
          <p:cNvSpPr/>
          <p:nvPr/>
        </p:nvSpPr>
        <p:spPr>
          <a:xfrm>
            <a:off x="7814792" y="3620945"/>
            <a:ext cx="249176" cy="249176"/>
          </a:xfrm>
          <a:prstGeom prst="ellipse">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Espace réservé du numéro de diapositive 12"/>
          <p:cNvSpPr txBox="1">
            <a:spLocks/>
          </p:cNvSpPr>
          <p:nvPr/>
        </p:nvSpPr>
        <p:spPr>
          <a:xfrm>
            <a:off x="7722054" y="3591773"/>
            <a:ext cx="436432" cy="286070"/>
          </a:xfrm>
          <a:prstGeom prst="rect">
            <a:avLst/>
          </a:prstGeom>
        </p:spPr>
        <p:txBody>
          <a:bodyPr/>
          <a:lstStyle>
            <a:defPPr>
              <a:defRPr lang="fr-FR"/>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a:lstStyle>
          <a:p>
            <a:pPr algn="ctr"/>
            <a:r>
              <a:rPr lang="fr-FR" sz="1200" b="1" dirty="0" smtClean="0">
                <a:latin typeface="Arial"/>
                <a:cs typeface="Arial"/>
              </a:rPr>
              <a:t>A3</a:t>
            </a:r>
            <a:endParaRPr lang="fr-FR" sz="1200" b="1" dirty="0">
              <a:latin typeface="Arial"/>
              <a:cs typeface="Arial"/>
            </a:endParaRPr>
          </a:p>
        </p:txBody>
      </p:sp>
      <p:sp>
        <p:nvSpPr>
          <p:cNvPr id="28" name="Ellipse 27"/>
          <p:cNvSpPr/>
          <p:nvPr/>
        </p:nvSpPr>
        <p:spPr>
          <a:xfrm>
            <a:off x="7814792" y="3990676"/>
            <a:ext cx="249176" cy="249176"/>
          </a:xfrm>
          <a:prstGeom prst="ellipse">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12"/>
          <p:cNvSpPr txBox="1">
            <a:spLocks/>
          </p:cNvSpPr>
          <p:nvPr/>
        </p:nvSpPr>
        <p:spPr>
          <a:xfrm>
            <a:off x="7722054" y="3961504"/>
            <a:ext cx="436432" cy="286070"/>
          </a:xfrm>
          <a:prstGeom prst="rect">
            <a:avLst/>
          </a:prstGeom>
        </p:spPr>
        <p:txBody>
          <a:bodyPr/>
          <a:lstStyle>
            <a:defPPr>
              <a:defRPr lang="fr-FR"/>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a:lstStyle>
          <a:p>
            <a:pPr algn="ctr"/>
            <a:r>
              <a:rPr lang="fr-FR" sz="1200" b="1" dirty="0" smtClean="0">
                <a:latin typeface="Arial"/>
                <a:cs typeface="Arial"/>
              </a:rPr>
              <a:t>A4</a:t>
            </a:r>
            <a:endParaRPr lang="fr-FR" sz="1200" b="1" dirty="0">
              <a:latin typeface="Arial"/>
              <a:cs typeface="Arial"/>
            </a:endParaRPr>
          </a:p>
        </p:txBody>
      </p:sp>
      <p:sp>
        <p:nvSpPr>
          <p:cNvPr id="31" name="TextBox 30"/>
          <p:cNvSpPr txBox="1"/>
          <p:nvPr/>
        </p:nvSpPr>
        <p:spPr>
          <a:xfrm>
            <a:off x="4868498" y="168185"/>
            <a:ext cx="3531736" cy="1200329"/>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EXAMPLE PAGE</a:t>
            </a:r>
          </a:p>
          <a:p>
            <a:pPr algn="ctr"/>
            <a:r>
              <a:rPr lang="fr-CH" sz="2400" b="1" dirty="0" smtClean="0">
                <a:solidFill>
                  <a:srgbClr val="C00000"/>
                </a:solidFill>
                <a:latin typeface="Arial" panose="020B0604020202020204" pitchFamily="34" charset="0"/>
                <a:cs typeface="Arial" panose="020B0604020202020204" pitchFamily="34" charset="0"/>
              </a:rPr>
              <a:t>The design of the page</a:t>
            </a:r>
          </a:p>
          <a:p>
            <a:pPr algn="ctr"/>
            <a:r>
              <a:rPr lang="fr-CH" sz="2400" b="1" dirty="0" err="1" smtClean="0">
                <a:solidFill>
                  <a:srgbClr val="C00000"/>
                </a:solidFill>
                <a:latin typeface="Arial" panose="020B0604020202020204" pitchFamily="34" charset="0"/>
                <a:cs typeface="Arial" panose="020B0604020202020204" pitchFamily="34" charset="0"/>
              </a:rPr>
              <a:t>should</a:t>
            </a:r>
            <a:r>
              <a:rPr lang="fr-CH" sz="2400" b="1" dirty="0" smtClean="0">
                <a:solidFill>
                  <a:srgbClr val="C00000"/>
                </a:solidFill>
                <a:latin typeface="Arial" panose="020B0604020202020204" pitchFamily="34" charset="0"/>
                <a:cs typeface="Arial" panose="020B0604020202020204" pitchFamily="34" charset="0"/>
              </a:rPr>
              <a:t> look </a:t>
            </a:r>
            <a:r>
              <a:rPr lang="fr-CH" sz="2400" b="1" dirty="0" err="1" smtClean="0">
                <a:solidFill>
                  <a:srgbClr val="C00000"/>
                </a:solidFill>
                <a:latin typeface="Arial" panose="020B0604020202020204" pitchFamily="34" charset="0"/>
                <a:cs typeface="Arial" panose="020B0604020202020204" pitchFamily="34" charset="0"/>
              </a:rPr>
              <a:t>alike</a:t>
            </a:r>
            <a:endParaRPr lang="fr-CH"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416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à coins arrondis 27"/>
          <p:cNvSpPr/>
          <p:nvPr/>
        </p:nvSpPr>
        <p:spPr>
          <a:xfrm>
            <a:off x="4396740" y="868078"/>
            <a:ext cx="3600988" cy="4854716"/>
          </a:xfrm>
          <a:prstGeom prst="roundRect">
            <a:avLst>
              <a:gd name="adj" fmla="val 7738"/>
            </a:avLst>
          </a:prstGeom>
          <a:solidFill>
            <a:srgbClr val="F1DA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1019324" y="360000"/>
            <a:ext cx="6439864" cy="430887"/>
          </a:xfrm>
          <a:prstGeom prst="rect">
            <a:avLst/>
          </a:prstGeom>
          <a:noFill/>
        </p:spPr>
        <p:txBody>
          <a:bodyPr wrap="square" rtlCol="0">
            <a:spAutoFit/>
          </a:bodyPr>
          <a:lstStyle/>
          <a:p>
            <a:r>
              <a:rPr lang="is-IS" sz="2200" dirty="0">
                <a:solidFill>
                  <a:srgbClr val="0068A9"/>
                </a:solidFill>
                <a:latin typeface="Arial"/>
                <a:cs typeface="Arial"/>
              </a:rPr>
              <a:t>Organigram 2013-</a:t>
            </a:r>
            <a:r>
              <a:rPr lang="is-IS" sz="2200" dirty="0" smtClean="0">
                <a:solidFill>
                  <a:srgbClr val="0068A9"/>
                </a:solidFill>
                <a:latin typeface="Arial"/>
                <a:cs typeface="Arial"/>
              </a:rPr>
              <a:t>2014</a:t>
            </a:r>
            <a:endParaRPr lang="is-IS" sz="2200" dirty="0">
              <a:solidFill>
                <a:srgbClr val="0068A9"/>
              </a:solidFill>
              <a:latin typeface="Arial"/>
              <a:cs typeface="Arial"/>
            </a:endParaRPr>
          </a:p>
        </p:txBody>
      </p:sp>
      <p:sp>
        <p:nvSpPr>
          <p:cNvPr id="5" name="Rectangle 4"/>
          <p:cNvSpPr/>
          <p:nvPr/>
        </p:nvSpPr>
        <p:spPr>
          <a:xfrm>
            <a:off x="1165498" y="1197617"/>
            <a:ext cx="948475" cy="30543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rgbClr val="323232"/>
                </a:solidFill>
                <a:latin typeface="Arial"/>
                <a:cs typeface="Arial"/>
              </a:rPr>
              <a:t>Action area</a:t>
            </a:r>
          </a:p>
        </p:txBody>
      </p:sp>
      <p:sp>
        <p:nvSpPr>
          <p:cNvPr id="6" name="Rectangle 5"/>
          <p:cNvSpPr/>
          <p:nvPr/>
        </p:nvSpPr>
        <p:spPr>
          <a:xfrm>
            <a:off x="2250617" y="1197617"/>
            <a:ext cx="948475" cy="30543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err="1">
                <a:solidFill>
                  <a:srgbClr val="323232"/>
                </a:solidFill>
                <a:latin typeface="Arial"/>
                <a:cs typeface="Arial"/>
              </a:rPr>
              <a:t>Strategic</a:t>
            </a:r>
            <a:r>
              <a:rPr lang="fr-FR" sz="800" dirty="0">
                <a:solidFill>
                  <a:srgbClr val="323232"/>
                </a:solidFill>
                <a:latin typeface="Arial"/>
                <a:cs typeface="Arial"/>
              </a:rPr>
              <a:t> goal</a:t>
            </a:r>
          </a:p>
        </p:txBody>
      </p:sp>
      <p:sp>
        <p:nvSpPr>
          <p:cNvPr id="7" name="Rectangle 6"/>
          <p:cNvSpPr/>
          <p:nvPr/>
        </p:nvSpPr>
        <p:spPr>
          <a:xfrm>
            <a:off x="4536071" y="1170521"/>
            <a:ext cx="948475" cy="30543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err="1">
                <a:solidFill>
                  <a:srgbClr val="323232"/>
                </a:solidFill>
                <a:latin typeface="Arial"/>
                <a:cs typeface="Arial"/>
              </a:rPr>
              <a:t>Programmatic</a:t>
            </a:r>
            <a:endParaRPr lang="fr-FR" sz="800" dirty="0">
              <a:solidFill>
                <a:srgbClr val="323232"/>
              </a:solidFill>
              <a:latin typeface="Arial"/>
              <a:cs typeface="Arial"/>
            </a:endParaRPr>
          </a:p>
        </p:txBody>
      </p:sp>
      <p:sp>
        <p:nvSpPr>
          <p:cNvPr id="8" name="Rectangle 7"/>
          <p:cNvSpPr/>
          <p:nvPr/>
        </p:nvSpPr>
        <p:spPr>
          <a:xfrm>
            <a:off x="1165498" y="1712025"/>
            <a:ext cx="948475" cy="305430"/>
          </a:xfrm>
          <a:prstGeom prst="rect">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latin typeface="Arial"/>
                <a:cs typeface="Arial"/>
              </a:rPr>
              <a:t>Capacity</a:t>
            </a:r>
            <a:r>
              <a:rPr lang="fr-FR" sz="800" dirty="0">
                <a:latin typeface="Arial"/>
                <a:cs typeface="Arial"/>
              </a:rPr>
              <a:t> </a:t>
            </a:r>
            <a:r>
              <a:rPr lang="fr-FR" sz="800" dirty="0" err="1">
                <a:latin typeface="Arial"/>
                <a:cs typeface="Arial"/>
              </a:rPr>
              <a:t>Development</a:t>
            </a:r>
            <a:endParaRPr lang="fr-FR" sz="800" dirty="0">
              <a:latin typeface="Arial"/>
              <a:cs typeface="Arial"/>
            </a:endParaRPr>
          </a:p>
        </p:txBody>
      </p:sp>
      <p:sp>
        <p:nvSpPr>
          <p:cNvPr id="9" name="Rectangle 8"/>
          <p:cNvSpPr/>
          <p:nvPr/>
        </p:nvSpPr>
        <p:spPr>
          <a:xfrm>
            <a:off x="2250617" y="1712023"/>
            <a:ext cx="948475" cy="1462849"/>
          </a:xfrm>
          <a:prstGeom prst="rect">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wrap="square" lIns="36000" tIns="36000" rIns="36000" bIns="36000" rtlCol="0" anchor="ctr"/>
          <a:lstStyle/>
          <a:p>
            <a:pPr algn="ctr"/>
            <a:r>
              <a:rPr lang="fr-FR" sz="800" dirty="0" err="1">
                <a:latin typeface="Arial"/>
                <a:cs typeface="Arial"/>
              </a:rPr>
              <a:t>Enhance</a:t>
            </a:r>
            <a:r>
              <a:rPr lang="fr-FR" sz="800" dirty="0">
                <a:latin typeface="Arial"/>
                <a:cs typeface="Arial"/>
              </a:rPr>
              <a:t> the </a:t>
            </a:r>
            <a:r>
              <a:rPr lang="fr-FR" sz="800" dirty="0" err="1">
                <a:latin typeface="Arial"/>
                <a:cs typeface="Arial"/>
              </a:rPr>
              <a:t>capacities</a:t>
            </a:r>
            <a:r>
              <a:rPr lang="fr-FR" sz="800" dirty="0">
                <a:latin typeface="Arial"/>
                <a:cs typeface="Arial"/>
              </a:rPr>
              <a:t> of </a:t>
            </a:r>
            <a:r>
              <a:rPr lang="fr-FR" sz="800" dirty="0" err="1">
                <a:latin typeface="Arial"/>
                <a:cs typeface="Arial"/>
              </a:rPr>
              <a:t>individuals</a:t>
            </a:r>
            <a:r>
              <a:rPr lang="fr-FR" sz="800" dirty="0">
                <a:latin typeface="Arial"/>
                <a:cs typeface="Arial"/>
              </a:rPr>
              <a:t> and institutions for the design, management, </a:t>
            </a:r>
            <a:r>
              <a:rPr lang="fr-FR" sz="800" dirty="0" err="1">
                <a:latin typeface="Arial"/>
                <a:cs typeface="Arial"/>
              </a:rPr>
              <a:t>implementation</a:t>
            </a:r>
            <a:r>
              <a:rPr lang="fr-FR" sz="800" dirty="0">
                <a:latin typeface="Arial"/>
                <a:cs typeface="Arial"/>
              </a:rPr>
              <a:t> and </a:t>
            </a:r>
            <a:r>
              <a:rPr lang="fr-FR" sz="800" dirty="0" err="1">
                <a:latin typeface="Arial"/>
                <a:cs typeface="Arial"/>
              </a:rPr>
              <a:t>assessment</a:t>
            </a:r>
            <a:r>
              <a:rPr lang="fr-FR" sz="800" dirty="0">
                <a:latin typeface="Arial"/>
                <a:cs typeface="Arial"/>
              </a:rPr>
              <a:t> of </a:t>
            </a:r>
            <a:r>
              <a:rPr lang="fr-FR" sz="800" dirty="0" err="1">
                <a:latin typeface="Arial"/>
                <a:cs typeface="Arial"/>
              </a:rPr>
              <a:t>quality-making</a:t>
            </a:r>
            <a:r>
              <a:rPr lang="fr-FR" sz="800" dirty="0">
                <a:latin typeface="Arial"/>
                <a:cs typeface="Arial"/>
              </a:rPr>
              <a:t> curriculum </a:t>
            </a:r>
            <a:r>
              <a:rPr lang="fr-FR" sz="800" dirty="0" err="1">
                <a:latin typeface="Arial"/>
                <a:cs typeface="Arial"/>
              </a:rPr>
              <a:t>processes</a:t>
            </a:r>
            <a:endParaRPr lang="fr-FR" sz="800" dirty="0">
              <a:latin typeface="Arial"/>
              <a:cs typeface="Arial"/>
            </a:endParaRPr>
          </a:p>
        </p:txBody>
      </p:sp>
      <p:sp>
        <p:nvSpPr>
          <p:cNvPr id="10" name="Rectangle 9"/>
          <p:cNvSpPr/>
          <p:nvPr/>
        </p:nvSpPr>
        <p:spPr>
          <a:xfrm>
            <a:off x="3367870" y="1712025"/>
            <a:ext cx="948475" cy="1141344"/>
          </a:xfrm>
          <a:prstGeom prst="rect">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a:latin typeface="Arial"/>
                <a:cs typeface="Arial"/>
              </a:rPr>
              <a:t>Training </a:t>
            </a:r>
            <a:r>
              <a:rPr lang="fr-FR" sz="800" dirty="0" err="1">
                <a:latin typeface="Arial"/>
                <a:cs typeface="Arial"/>
              </a:rPr>
              <a:t>tools</a:t>
            </a:r>
            <a:r>
              <a:rPr lang="fr-FR" sz="800" dirty="0">
                <a:latin typeface="Arial"/>
                <a:cs typeface="Arial"/>
              </a:rPr>
              <a:t>,</a:t>
            </a:r>
          </a:p>
          <a:p>
            <a:pPr algn="ctr"/>
            <a:r>
              <a:rPr lang="fr-FR" sz="800" dirty="0">
                <a:latin typeface="Arial"/>
                <a:cs typeface="Arial"/>
              </a:rPr>
              <a:t>Resource packs, Workshops,</a:t>
            </a:r>
          </a:p>
          <a:p>
            <a:pPr algn="ctr"/>
            <a:r>
              <a:rPr lang="fr-FR" sz="800" dirty="0" err="1">
                <a:latin typeface="Arial"/>
                <a:cs typeface="Arial"/>
              </a:rPr>
              <a:t>Diplomas</a:t>
            </a:r>
            <a:r>
              <a:rPr lang="fr-FR" sz="800" dirty="0">
                <a:latin typeface="Arial"/>
                <a:cs typeface="Arial"/>
              </a:rPr>
              <a:t>, </a:t>
            </a:r>
          </a:p>
          <a:p>
            <a:pPr algn="ctr"/>
            <a:r>
              <a:rPr lang="fr-FR" sz="800" dirty="0">
                <a:latin typeface="Arial"/>
                <a:cs typeface="Arial"/>
              </a:rPr>
              <a:t>Policy dialogue, </a:t>
            </a:r>
          </a:p>
          <a:p>
            <a:pPr algn="ctr"/>
            <a:r>
              <a:rPr lang="fr-FR" sz="800" dirty="0" err="1">
                <a:latin typeface="Arial"/>
                <a:cs typeface="Arial"/>
              </a:rPr>
              <a:t>Technical</a:t>
            </a:r>
            <a:r>
              <a:rPr lang="fr-FR" sz="800" dirty="0">
                <a:latin typeface="Arial"/>
                <a:cs typeface="Arial"/>
              </a:rPr>
              <a:t> assistance and </a:t>
            </a:r>
            <a:r>
              <a:rPr lang="fr-FR" sz="800" dirty="0" err="1">
                <a:latin typeface="Arial"/>
                <a:cs typeface="Arial"/>
              </a:rPr>
              <a:t>policy</a:t>
            </a:r>
            <a:r>
              <a:rPr lang="fr-FR" sz="800" dirty="0">
                <a:latin typeface="Arial"/>
                <a:cs typeface="Arial"/>
              </a:rPr>
              <a:t> </a:t>
            </a:r>
            <a:r>
              <a:rPr lang="fr-FR" sz="800" dirty="0" err="1">
                <a:latin typeface="Arial"/>
                <a:cs typeface="Arial"/>
              </a:rPr>
              <a:t>advice</a:t>
            </a:r>
            <a:endParaRPr lang="fr-FR" sz="800" dirty="0">
              <a:latin typeface="Arial"/>
              <a:cs typeface="Arial"/>
            </a:endParaRPr>
          </a:p>
        </p:txBody>
      </p:sp>
      <p:sp>
        <p:nvSpPr>
          <p:cNvPr id="11" name="Rectangle 10"/>
          <p:cNvSpPr/>
          <p:nvPr/>
        </p:nvSpPr>
        <p:spPr>
          <a:xfrm>
            <a:off x="5733721" y="1170521"/>
            <a:ext cx="948475" cy="30543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rgbClr val="323232"/>
                </a:solidFill>
                <a:latin typeface="Arial"/>
                <a:cs typeface="Arial"/>
              </a:rPr>
              <a:t>Cross-</a:t>
            </a:r>
            <a:r>
              <a:rPr lang="fr-FR" sz="800" dirty="0" err="1">
                <a:solidFill>
                  <a:srgbClr val="323232"/>
                </a:solidFill>
                <a:latin typeface="Arial"/>
                <a:cs typeface="Arial"/>
              </a:rPr>
              <a:t>programmatic</a:t>
            </a:r>
            <a:endParaRPr lang="fr-FR" sz="800" dirty="0">
              <a:solidFill>
                <a:srgbClr val="323232"/>
              </a:solidFill>
              <a:latin typeface="Arial"/>
              <a:cs typeface="Arial"/>
            </a:endParaRPr>
          </a:p>
        </p:txBody>
      </p:sp>
      <p:sp>
        <p:nvSpPr>
          <p:cNvPr id="12" name="Rectangle 11"/>
          <p:cNvSpPr/>
          <p:nvPr/>
        </p:nvSpPr>
        <p:spPr>
          <a:xfrm>
            <a:off x="6918258" y="1170521"/>
            <a:ext cx="948475" cy="30543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rgbClr val="323232"/>
                </a:solidFill>
                <a:latin typeface="Arial"/>
                <a:cs typeface="Arial"/>
              </a:rPr>
              <a:t>Long-</a:t>
            </a:r>
            <a:r>
              <a:rPr lang="fr-FR" sz="800" dirty="0" err="1">
                <a:solidFill>
                  <a:srgbClr val="323232"/>
                </a:solidFill>
                <a:latin typeface="Arial"/>
                <a:cs typeface="Arial"/>
              </a:rPr>
              <a:t>term</a:t>
            </a:r>
            <a:endParaRPr lang="fr-FR" sz="800" dirty="0">
              <a:solidFill>
                <a:srgbClr val="323232"/>
              </a:solidFill>
              <a:latin typeface="Arial"/>
              <a:cs typeface="Arial"/>
            </a:endParaRPr>
          </a:p>
        </p:txBody>
      </p:sp>
      <p:sp>
        <p:nvSpPr>
          <p:cNvPr id="13" name="Rectangle à coins arrondis 12"/>
          <p:cNvSpPr/>
          <p:nvPr/>
        </p:nvSpPr>
        <p:spPr>
          <a:xfrm>
            <a:off x="4536071" y="1712025"/>
            <a:ext cx="948475" cy="1141343"/>
          </a:xfrm>
          <a:prstGeom prst="roundRect">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a:latin typeface="Arial"/>
                <a:cs typeface="Arial"/>
              </a:rPr>
              <a:t>Long-</a:t>
            </a:r>
            <a:r>
              <a:rPr lang="fr-FR" sz="800" dirty="0" err="1">
                <a:latin typeface="Arial"/>
                <a:cs typeface="Arial"/>
              </a:rPr>
              <a:t>term</a:t>
            </a:r>
            <a:r>
              <a:rPr lang="fr-FR" sz="800" dirty="0">
                <a:latin typeface="Arial"/>
                <a:cs typeface="Arial"/>
              </a:rPr>
              <a:t> </a:t>
            </a:r>
            <a:r>
              <a:rPr lang="fr-FR" sz="800" dirty="0" err="1">
                <a:latin typeface="Arial"/>
                <a:cs typeface="Arial"/>
              </a:rPr>
              <a:t>accredited</a:t>
            </a:r>
            <a:r>
              <a:rPr lang="fr-FR" sz="800" dirty="0">
                <a:latin typeface="Arial"/>
                <a:cs typeface="Arial"/>
              </a:rPr>
              <a:t> </a:t>
            </a:r>
            <a:r>
              <a:rPr lang="fr-FR" sz="800" dirty="0" err="1">
                <a:latin typeface="Arial"/>
                <a:cs typeface="Arial"/>
              </a:rPr>
              <a:t>diploma</a:t>
            </a:r>
            <a:r>
              <a:rPr lang="fr-FR" sz="800" dirty="0">
                <a:latin typeface="Arial"/>
                <a:cs typeface="Arial"/>
              </a:rPr>
              <a:t> courses on curriculum design and </a:t>
            </a:r>
            <a:r>
              <a:rPr lang="fr-FR" sz="800" dirty="0" err="1">
                <a:latin typeface="Arial"/>
                <a:cs typeface="Arial"/>
              </a:rPr>
              <a:t>development</a:t>
            </a:r>
            <a:r>
              <a:rPr lang="fr-FR" sz="800" dirty="0">
                <a:latin typeface="Arial"/>
                <a:cs typeface="Arial"/>
              </a:rPr>
              <a:t> </a:t>
            </a:r>
            <a:r>
              <a:rPr lang="fr-FR" sz="800" dirty="0" err="1">
                <a:latin typeface="Arial"/>
                <a:cs typeface="Arial"/>
              </a:rPr>
              <a:t>organized</a:t>
            </a:r>
            <a:r>
              <a:rPr lang="fr-FR" sz="800" dirty="0">
                <a:latin typeface="Arial"/>
                <a:cs typeface="Arial"/>
              </a:rPr>
              <a:t> and </a:t>
            </a:r>
            <a:r>
              <a:rPr lang="fr-FR" sz="800" dirty="0" err="1">
                <a:latin typeface="Arial"/>
                <a:cs typeface="Arial"/>
              </a:rPr>
              <a:t>implemented</a:t>
            </a:r>
            <a:endParaRPr lang="fr-FR" sz="800" dirty="0">
              <a:latin typeface="Arial"/>
              <a:cs typeface="Arial"/>
            </a:endParaRPr>
          </a:p>
        </p:txBody>
      </p:sp>
      <p:sp>
        <p:nvSpPr>
          <p:cNvPr id="14" name="Rectangle à coins arrondis 13"/>
          <p:cNvSpPr/>
          <p:nvPr/>
        </p:nvSpPr>
        <p:spPr>
          <a:xfrm>
            <a:off x="5733721" y="2121956"/>
            <a:ext cx="948475" cy="980591"/>
          </a:xfrm>
          <a:prstGeom prst="roundRect">
            <a:avLst/>
          </a:prstGeom>
          <a:solidFill>
            <a:srgbClr val="0068A9"/>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latin typeface="Arial"/>
                <a:cs typeface="Arial"/>
              </a:rPr>
              <a:t>Enhanced</a:t>
            </a:r>
            <a:r>
              <a:rPr lang="fr-FR" sz="800" dirty="0">
                <a:latin typeface="Arial"/>
                <a:cs typeface="Arial"/>
              </a:rPr>
              <a:t> </a:t>
            </a:r>
            <a:r>
              <a:rPr lang="fr-FR" sz="800" dirty="0" err="1">
                <a:latin typeface="Arial"/>
                <a:cs typeface="Arial"/>
              </a:rPr>
              <a:t>partnerships</a:t>
            </a:r>
            <a:r>
              <a:rPr lang="fr-FR" sz="800" dirty="0">
                <a:latin typeface="Arial"/>
                <a:cs typeface="Arial"/>
              </a:rPr>
              <a:t> to </a:t>
            </a:r>
            <a:r>
              <a:rPr lang="fr-FR" sz="800" dirty="0" err="1">
                <a:latin typeface="Arial"/>
                <a:cs typeface="Arial"/>
              </a:rPr>
              <a:t>maximize</a:t>
            </a:r>
            <a:r>
              <a:rPr lang="fr-FR" sz="800" dirty="0">
                <a:latin typeface="Arial"/>
                <a:cs typeface="Arial"/>
              </a:rPr>
              <a:t> the use of relevant </a:t>
            </a:r>
            <a:r>
              <a:rPr lang="fr-FR" sz="800" dirty="0" err="1">
                <a:latin typeface="Arial"/>
                <a:cs typeface="Arial"/>
              </a:rPr>
              <a:t>resources</a:t>
            </a:r>
            <a:r>
              <a:rPr lang="fr-FR" sz="800" dirty="0">
                <a:latin typeface="Arial"/>
                <a:cs typeface="Arial"/>
              </a:rPr>
              <a:t>, expertise and </a:t>
            </a:r>
            <a:r>
              <a:rPr lang="fr-FR" sz="800" dirty="0" err="1">
                <a:latin typeface="Arial"/>
                <a:cs typeface="Arial"/>
              </a:rPr>
              <a:t>experiences</a:t>
            </a:r>
            <a:endParaRPr lang="fr-FR" sz="800" dirty="0">
              <a:latin typeface="Arial"/>
              <a:cs typeface="Arial"/>
            </a:endParaRPr>
          </a:p>
        </p:txBody>
      </p:sp>
      <p:sp>
        <p:nvSpPr>
          <p:cNvPr id="15" name="Rectangle à coins arrondis 14"/>
          <p:cNvSpPr/>
          <p:nvPr/>
        </p:nvSpPr>
        <p:spPr>
          <a:xfrm>
            <a:off x="6918258" y="2121955"/>
            <a:ext cx="948475" cy="892166"/>
          </a:xfrm>
          <a:prstGeom prst="roundRect">
            <a:avLst/>
          </a:prstGeom>
          <a:solidFill>
            <a:schemeClr val="bg1"/>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solidFill>
                  <a:srgbClr val="323232"/>
                </a:solidFill>
                <a:latin typeface="Arial"/>
                <a:cs typeface="Arial"/>
              </a:rPr>
              <a:t>Improved</a:t>
            </a:r>
            <a:r>
              <a:rPr lang="fr-FR" sz="800" dirty="0">
                <a:solidFill>
                  <a:srgbClr val="323232"/>
                </a:solidFill>
                <a:latin typeface="Arial"/>
                <a:cs typeface="Arial"/>
              </a:rPr>
              <a:t> </a:t>
            </a:r>
            <a:r>
              <a:rPr lang="fr-FR" sz="800" dirty="0" err="1">
                <a:solidFill>
                  <a:srgbClr val="323232"/>
                </a:solidFill>
                <a:latin typeface="Arial"/>
                <a:cs typeface="Arial"/>
              </a:rPr>
              <a:t>capacities</a:t>
            </a:r>
            <a:r>
              <a:rPr lang="fr-FR" sz="800" dirty="0">
                <a:solidFill>
                  <a:srgbClr val="323232"/>
                </a:solidFill>
                <a:latin typeface="Arial"/>
                <a:cs typeface="Arial"/>
              </a:rPr>
              <a:t> to design, manage and </a:t>
            </a:r>
            <a:r>
              <a:rPr lang="fr-FR" sz="800" dirty="0" err="1">
                <a:solidFill>
                  <a:srgbClr val="323232"/>
                </a:solidFill>
                <a:latin typeface="Arial"/>
                <a:cs typeface="Arial"/>
              </a:rPr>
              <a:t>assess</a:t>
            </a:r>
            <a:r>
              <a:rPr lang="fr-FR" sz="800" dirty="0">
                <a:solidFill>
                  <a:srgbClr val="323232"/>
                </a:solidFill>
                <a:latin typeface="Arial"/>
                <a:cs typeface="Arial"/>
              </a:rPr>
              <a:t> </a:t>
            </a:r>
            <a:r>
              <a:rPr lang="fr-FR" sz="800" dirty="0" err="1">
                <a:solidFill>
                  <a:srgbClr val="323232"/>
                </a:solidFill>
                <a:latin typeface="Arial"/>
                <a:cs typeface="Arial"/>
              </a:rPr>
              <a:t>high</a:t>
            </a:r>
            <a:r>
              <a:rPr lang="fr-FR" sz="800" dirty="0">
                <a:solidFill>
                  <a:srgbClr val="323232"/>
                </a:solidFill>
                <a:latin typeface="Arial"/>
                <a:cs typeface="Arial"/>
              </a:rPr>
              <a:t> </a:t>
            </a:r>
            <a:r>
              <a:rPr lang="fr-FR" sz="800" dirty="0" err="1">
                <a:solidFill>
                  <a:srgbClr val="323232"/>
                </a:solidFill>
                <a:latin typeface="Arial"/>
                <a:cs typeface="Arial"/>
              </a:rPr>
              <a:t>quality</a:t>
            </a:r>
            <a:r>
              <a:rPr lang="fr-FR" sz="800" dirty="0">
                <a:solidFill>
                  <a:srgbClr val="323232"/>
                </a:solidFill>
                <a:latin typeface="Arial"/>
                <a:cs typeface="Arial"/>
              </a:rPr>
              <a:t> curricula</a:t>
            </a:r>
          </a:p>
        </p:txBody>
      </p:sp>
      <p:sp>
        <p:nvSpPr>
          <p:cNvPr id="17" name="Rectangle 16"/>
          <p:cNvSpPr/>
          <p:nvPr/>
        </p:nvSpPr>
        <p:spPr>
          <a:xfrm>
            <a:off x="3367870" y="1197617"/>
            <a:ext cx="948475" cy="305430"/>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rgbClr val="323232"/>
                </a:solidFill>
                <a:latin typeface="Arial"/>
                <a:cs typeface="Arial"/>
              </a:rPr>
              <a:t>Outputs</a:t>
            </a:r>
          </a:p>
        </p:txBody>
      </p:sp>
      <p:sp>
        <p:nvSpPr>
          <p:cNvPr id="19" name="Rectangle à coins arrondis 18"/>
          <p:cNvSpPr/>
          <p:nvPr/>
        </p:nvSpPr>
        <p:spPr>
          <a:xfrm>
            <a:off x="4536071" y="2941097"/>
            <a:ext cx="948475" cy="933050"/>
          </a:xfrm>
          <a:prstGeom prst="roundRect">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latin typeface="Arial"/>
                <a:cs typeface="Arial"/>
              </a:rPr>
              <a:t>Improved</a:t>
            </a:r>
            <a:r>
              <a:rPr lang="fr-FR" sz="800" dirty="0">
                <a:latin typeface="Arial"/>
                <a:cs typeface="Arial"/>
              </a:rPr>
              <a:t> </a:t>
            </a:r>
            <a:r>
              <a:rPr lang="fr-FR" sz="800" dirty="0" err="1">
                <a:latin typeface="Arial"/>
                <a:cs typeface="Arial"/>
              </a:rPr>
              <a:t>availability</a:t>
            </a:r>
            <a:r>
              <a:rPr lang="fr-FR" sz="800" dirty="0">
                <a:latin typeface="Arial"/>
                <a:cs typeface="Arial"/>
              </a:rPr>
              <a:t> of training </a:t>
            </a:r>
            <a:r>
              <a:rPr lang="fr-FR" sz="800" dirty="0" err="1">
                <a:latin typeface="Arial"/>
                <a:cs typeface="Arial"/>
              </a:rPr>
              <a:t>tools</a:t>
            </a:r>
            <a:r>
              <a:rPr lang="fr-FR" sz="800" dirty="0">
                <a:latin typeface="Arial"/>
                <a:cs typeface="Arial"/>
              </a:rPr>
              <a:t> for </a:t>
            </a:r>
            <a:r>
              <a:rPr lang="fr-FR" sz="800" dirty="0" err="1">
                <a:latin typeface="Arial"/>
                <a:cs typeface="Arial"/>
              </a:rPr>
              <a:t>capacity</a:t>
            </a:r>
            <a:r>
              <a:rPr lang="fr-FR" sz="800" dirty="0">
                <a:latin typeface="Arial"/>
                <a:cs typeface="Arial"/>
              </a:rPr>
              <a:t> </a:t>
            </a:r>
            <a:r>
              <a:rPr lang="fr-FR" sz="800" dirty="0" err="1">
                <a:latin typeface="Arial"/>
                <a:cs typeface="Arial"/>
              </a:rPr>
              <a:t>development</a:t>
            </a:r>
            <a:r>
              <a:rPr lang="fr-FR" sz="800" dirty="0">
                <a:latin typeface="Arial"/>
                <a:cs typeface="Arial"/>
              </a:rPr>
              <a:t> in the </a:t>
            </a:r>
            <a:r>
              <a:rPr lang="fr-FR" sz="800" dirty="0" err="1">
                <a:latin typeface="Arial"/>
                <a:cs typeface="Arial"/>
              </a:rPr>
              <a:t>field</a:t>
            </a:r>
            <a:r>
              <a:rPr lang="fr-FR" sz="800" dirty="0">
                <a:latin typeface="Arial"/>
                <a:cs typeface="Arial"/>
              </a:rPr>
              <a:t> of curriculum</a:t>
            </a:r>
          </a:p>
        </p:txBody>
      </p:sp>
      <p:sp>
        <p:nvSpPr>
          <p:cNvPr id="20" name="Rectangle à coins arrondis 19"/>
          <p:cNvSpPr/>
          <p:nvPr/>
        </p:nvSpPr>
        <p:spPr>
          <a:xfrm>
            <a:off x="4536071" y="3961875"/>
            <a:ext cx="948475" cy="933050"/>
          </a:xfrm>
          <a:prstGeom prst="roundRect">
            <a:avLst/>
          </a:prstGeom>
          <a:solidFill>
            <a:srgbClr val="CD884C"/>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latin typeface="Arial"/>
                <a:cs typeface="Arial"/>
              </a:rPr>
              <a:t>Communities</a:t>
            </a:r>
            <a:r>
              <a:rPr lang="fr-FR" sz="800" dirty="0">
                <a:latin typeface="Arial"/>
                <a:cs typeface="Arial"/>
              </a:rPr>
              <a:t> of practice on curriculum </a:t>
            </a:r>
            <a:r>
              <a:rPr lang="fr-FR" sz="800" dirty="0" err="1">
                <a:latin typeface="Arial"/>
                <a:cs typeface="Arial"/>
              </a:rPr>
              <a:t>development</a:t>
            </a:r>
            <a:r>
              <a:rPr lang="fr-FR" sz="800" dirty="0">
                <a:latin typeface="Arial"/>
                <a:cs typeface="Arial"/>
              </a:rPr>
              <a:t> issues and trends </a:t>
            </a:r>
            <a:r>
              <a:rPr lang="fr-FR" sz="800" dirty="0" err="1">
                <a:latin typeface="Arial"/>
                <a:cs typeface="Arial"/>
              </a:rPr>
              <a:t>further</a:t>
            </a:r>
            <a:r>
              <a:rPr lang="fr-FR" sz="800" dirty="0">
                <a:latin typeface="Arial"/>
                <a:cs typeface="Arial"/>
              </a:rPr>
              <a:t> </a:t>
            </a:r>
            <a:r>
              <a:rPr lang="fr-FR" sz="800" dirty="0" err="1">
                <a:latin typeface="Arial"/>
                <a:cs typeface="Arial"/>
              </a:rPr>
              <a:t>developed</a:t>
            </a:r>
            <a:endParaRPr lang="fr-FR" sz="800" dirty="0">
              <a:latin typeface="Arial"/>
              <a:cs typeface="Arial"/>
            </a:endParaRPr>
          </a:p>
        </p:txBody>
      </p:sp>
      <p:sp>
        <p:nvSpPr>
          <p:cNvPr id="21" name="Rectangle à coins arrondis 20"/>
          <p:cNvSpPr/>
          <p:nvPr/>
        </p:nvSpPr>
        <p:spPr>
          <a:xfrm>
            <a:off x="4536071" y="4974616"/>
            <a:ext cx="948475" cy="587432"/>
          </a:xfrm>
          <a:prstGeom prst="roundRect">
            <a:avLst/>
          </a:prstGeom>
          <a:solidFill>
            <a:schemeClr val="bg1"/>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solidFill>
                  <a:srgbClr val="323232"/>
                </a:solidFill>
                <a:latin typeface="Arial"/>
                <a:cs typeface="Arial"/>
              </a:rPr>
              <a:t>Increased</a:t>
            </a:r>
            <a:r>
              <a:rPr lang="fr-FR" sz="800" dirty="0">
                <a:solidFill>
                  <a:srgbClr val="323232"/>
                </a:solidFill>
                <a:latin typeface="Arial"/>
                <a:cs typeface="Arial"/>
              </a:rPr>
              <a:t> </a:t>
            </a:r>
          </a:p>
          <a:p>
            <a:pPr algn="ctr"/>
            <a:r>
              <a:rPr lang="fr-FR" sz="800" dirty="0">
                <a:solidFill>
                  <a:srgbClr val="323232"/>
                </a:solidFill>
                <a:latin typeface="Arial"/>
                <a:cs typeface="Arial"/>
              </a:rPr>
              <a:t>production </a:t>
            </a:r>
          </a:p>
          <a:p>
            <a:pPr algn="ctr"/>
            <a:r>
              <a:rPr lang="fr-FR" sz="800" dirty="0">
                <a:solidFill>
                  <a:srgbClr val="323232"/>
                </a:solidFill>
                <a:latin typeface="Arial"/>
                <a:cs typeface="Arial"/>
              </a:rPr>
              <a:t>of </a:t>
            </a:r>
            <a:r>
              <a:rPr lang="fr-FR" sz="800" dirty="0" err="1">
                <a:solidFill>
                  <a:srgbClr val="323232"/>
                </a:solidFill>
                <a:latin typeface="Arial"/>
                <a:cs typeface="Arial"/>
              </a:rPr>
              <a:t>thematic</a:t>
            </a:r>
            <a:r>
              <a:rPr lang="fr-FR" sz="800" dirty="0">
                <a:solidFill>
                  <a:srgbClr val="323232"/>
                </a:solidFill>
                <a:latin typeface="Arial"/>
                <a:cs typeface="Arial"/>
              </a:rPr>
              <a:t> </a:t>
            </a:r>
          </a:p>
          <a:p>
            <a:pPr algn="ctr"/>
            <a:r>
              <a:rPr lang="fr-FR" sz="800" dirty="0">
                <a:solidFill>
                  <a:srgbClr val="323232"/>
                </a:solidFill>
                <a:latin typeface="Arial"/>
                <a:cs typeface="Arial"/>
              </a:rPr>
              <a:t>training </a:t>
            </a:r>
            <a:r>
              <a:rPr lang="fr-FR" sz="800" dirty="0" err="1">
                <a:solidFill>
                  <a:srgbClr val="323232"/>
                </a:solidFill>
                <a:latin typeface="Arial"/>
                <a:cs typeface="Arial"/>
              </a:rPr>
              <a:t>tools</a:t>
            </a:r>
            <a:endParaRPr lang="fr-FR" sz="800" dirty="0">
              <a:solidFill>
                <a:srgbClr val="323232"/>
              </a:solidFill>
              <a:latin typeface="Arial"/>
              <a:cs typeface="Arial"/>
            </a:endParaRPr>
          </a:p>
        </p:txBody>
      </p:sp>
      <p:sp>
        <p:nvSpPr>
          <p:cNvPr id="23" name="Rectangle à coins arrondis 22"/>
          <p:cNvSpPr/>
          <p:nvPr/>
        </p:nvSpPr>
        <p:spPr>
          <a:xfrm>
            <a:off x="5733721" y="3182921"/>
            <a:ext cx="948475" cy="1101157"/>
          </a:xfrm>
          <a:prstGeom prst="roundRect">
            <a:avLst/>
          </a:prstGeom>
          <a:solidFill>
            <a:srgbClr val="0068A9"/>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latin typeface="Arial"/>
                <a:cs typeface="Arial"/>
              </a:rPr>
              <a:t>Increased</a:t>
            </a:r>
            <a:r>
              <a:rPr lang="fr-FR" sz="800" dirty="0">
                <a:latin typeface="Arial"/>
                <a:cs typeface="Arial"/>
              </a:rPr>
              <a:t> networking to </a:t>
            </a:r>
            <a:r>
              <a:rPr lang="fr-FR" sz="800" dirty="0" err="1">
                <a:latin typeface="Arial"/>
                <a:cs typeface="Arial"/>
              </a:rPr>
              <a:t>facilitate</a:t>
            </a:r>
            <a:r>
              <a:rPr lang="fr-FR" sz="800" dirty="0">
                <a:latin typeface="Arial"/>
                <a:cs typeface="Arial"/>
              </a:rPr>
              <a:t> and support exchange on curriculum issues and </a:t>
            </a:r>
            <a:r>
              <a:rPr lang="fr-FR" sz="800" dirty="0" err="1">
                <a:latin typeface="Arial"/>
                <a:cs typeface="Arial"/>
              </a:rPr>
              <a:t>policies</a:t>
            </a:r>
            <a:endParaRPr lang="fr-FR" sz="800" dirty="0">
              <a:latin typeface="Arial"/>
              <a:cs typeface="Arial"/>
            </a:endParaRPr>
          </a:p>
        </p:txBody>
      </p:sp>
      <p:sp>
        <p:nvSpPr>
          <p:cNvPr id="24" name="Rectangle à coins arrondis 23"/>
          <p:cNvSpPr/>
          <p:nvPr/>
        </p:nvSpPr>
        <p:spPr>
          <a:xfrm>
            <a:off x="5733721" y="4355729"/>
            <a:ext cx="948475" cy="780336"/>
          </a:xfrm>
          <a:prstGeom prst="roundRect">
            <a:avLst/>
          </a:prstGeom>
          <a:solidFill>
            <a:srgbClr val="0068A9"/>
          </a:solid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latin typeface="Arial"/>
                <a:cs typeface="Arial"/>
              </a:rPr>
              <a:t>Strengthened</a:t>
            </a:r>
            <a:r>
              <a:rPr lang="fr-FR" sz="800" dirty="0">
                <a:latin typeface="Arial"/>
                <a:cs typeface="Arial"/>
              </a:rPr>
              <a:t> international, </a:t>
            </a:r>
            <a:r>
              <a:rPr lang="fr-FR" sz="800" dirty="0" err="1">
                <a:latin typeface="Arial"/>
                <a:cs typeface="Arial"/>
              </a:rPr>
              <a:t>regional</a:t>
            </a:r>
            <a:r>
              <a:rPr lang="fr-FR" sz="800" dirty="0">
                <a:latin typeface="Arial"/>
                <a:cs typeface="Arial"/>
              </a:rPr>
              <a:t> and </a:t>
            </a:r>
            <a:r>
              <a:rPr lang="fr-FR" sz="800" dirty="0" err="1">
                <a:latin typeface="Arial"/>
                <a:cs typeface="Arial"/>
              </a:rPr>
              <a:t>sub‑regional</a:t>
            </a:r>
            <a:r>
              <a:rPr lang="fr-FR" sz="800" dirty="0">
                <a:latin typeface="Arial"/>
                <a:cs typeface="Arial"/>
              </a:rPr>
              <a:t> </a:t>
            </a:r>
            <a:r>
              <a:rPr lang="fr-FR" sz="800" dirty="0" err="1">
                <a:latin typeface="Arial"/>
                <a:cs typeface="Arial"/>
              </a:rPr>
              <a:t>cooperation</a:t>
            </a:r>
            <a:endParaRPr lang="fr-FR" sz="800" dirty="0">
              <a:latin typeface="Arial"/>
              <a:cs typeface="Arial"/>
            </a:endParaRPr>
          </a:p>
        </p:txBody>
      </p:sp>
      <p:sp>
        <p:nvSpPr>
          <p:cNvPr id="25" name="Rectangle à coins arrondis 24"/>
          <p:cNvSpPr/>
          <p:nvPr/>
        </p:nvSpPr>
        <p:spPr>
          <a:xfrm>
            <a:off x="6918258" y="3102547"/>
            <a:ext cx="948475" cy="699261"/>
          </a:xfrm>
          <a:prstGeom prst="roundRect">
            <a:avLst/>
          </a:prstGeom>
          <a:solidFill>
            <a:schemeClr val="bg1"/>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solidFill>
                  <a:srgbClr val="323232"/>
                </a:solidFill>
                <a:latin typeface="Arial"/>
                <a:cs typeface="Arial"/>
              </a:rPr>
              <a:t>Increased</a:t>
            </a:r>
            <a:r>
              <a:rPr lang="fr-FR" sz="800" dirty="0">
                <a:solidFill>
                  <a:srgbClr val="323232"/>
                </a:solidFill>
                <a:latin typeface="Arial"/>
                <a:cs typeface="Arial"/>
              </a:rPr>
              <a:t> </a:t>
            </a:r>
            <a:r>
              <a:rPr lang="fr-FR" sz="800" dirty="0" err="1">
                <a:solidFill>
                  <a:srgbClr val="323232"/>
                </a:solidFill>
                <a:latin typeface="Arial"/>
                <a:cs typeface="Arial"/>
              </a:rPr>
              <a:t>commitment</a:t>
            </a:r>
            <a:r>
              <a:rPr lang="fr-FR" sz="800" dirty="0">
                <a:solidFill>
                  <a:srgbClr val="323232"/>
                </a:solidFill>
                <a:latin typeface="Arial"/>
                <a:cs typeface="Arial"/>
              </a:rPr>
              <a:t> to </a:t>
            </a:r>
            <a:r>
              <a:rPr lang="fr-FR" sz="800" dirty="0" err="1">
                <a:solidFill>
                  <a:srgbClr val="323232"/>
                </a:solidFill>
                <a:latin typeface="Arial"/>
                <a:cs typeface="Arial"/>
              </a:rPr>
              <a:t>adopt</a:t>
            </a:r>
            <a:r>
              <a:rPr lang="fr-FR" sz="800" dirty="0">
                <a:solidFill>
                  <a:srgbClr val="323232"/>
                </a:solidFill>
                <a:latin typeface="Arial"/>
                <a:cs typeface="Arial"/>
              </a:rPr>
              <a:t> effective curriculum </a:t>
            </a:r>
            <a:r>
              <a:rPr lang="fr-FR" sz="800" dirty="0" err="1">
                <a:solidFill>
                  <a:srgbClr val="323232"/>
                </a:solidFill>
                <a:latin typeface="Arial"/>
                <a:cs typeface="Arial"/>
              </a:rPr>
              <a:t>policies</a:t>
            </a:r>
            <a:endParaRPr lang="fr-FR" sz="800" dirty="0">
              <a:solidFill>
                <a:srgbClr val="323232"/>
              </a:solidFill>
              <a:latin typeface="Arial"/>
              <a:cs typeface="Arial"/>
            </a:endParaRPr>
          </a:p>
        </p:txBody>
      </p:sp>
      <p:sp>
        <p:nvSpPr>
          <p:cNvPr id="26" name="Rectangle à coins arrondis 25"/>
          <p:cNvSpPr/>
          <p:nvPr/>
        </p:nvSpPr>
        <p:spPr>
          <a:xfrm>
            <a:off x="6918258" y="3890235"/>
            <a:ext cx="948475" cy="699261"/>
          </a:xfrm>
          <a:prstGeom prst="roundRect">
            <a:avLst/>
          </a:prstGeom>
          <a:solidFill>
            <a:schemeClr val="bg1"/>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r>
              <a:rPr lang="fr-FR" sz="800" dirty="0" err="1">
                <a:solidFill>
                  <a:srgbClr val="323232"/>
                </a:solidFill>
                <a:latin typeface="Arial"/>
                <a:cs typeface="Arial"/>
              </a:rPr>
              <a:t>Improved</a:t>
            </a:r>
            <a:r>
              <a:rPr lang="fr-FR" sz="800" dirty="0">
                <a:solidFill>
                  <a:srgbClr val="323232"/>
                </a:solidFill>
                <a:latin typeface="Arial"/>
                <a:cs typeface="Arial"/>
              </a:rPr>
              <a:t> curriculum </a:t>
            </a:r>
            <a:r>
              <a:rPr lang="fr-FR" sz="800" dirty="0" err="1">
                <a:solidFill>
                  <a:srgbClr val="323232"/>
                </a:solidFill>
                <a:latin typeface="Arial"/>
                <a:cs typeface="Arial"/>
              </a:rPr>
              <a:t>development</a:t>
            </a:r>
            <a:r>
              <a:rPr lang="fr-FR" sz="800" dirty="0">
                <a:solidFill>
                  <a:srgbClr val="323232"/>
                </a:solidFill>
                <a:latin typeface="Arial"/>
                <a:cs typeface="Arial"/>
              </a:rPr>
              <a:t> </a:t>
            </a:r>
            <a:r>
              <a:rPr lang="fr-FR" sz="800" dirty="0" err="1">
                <a:solidFill>
                  <a:srgbClr val="323232"/>
                </a:solidFill>
                <a:latin typeface="Arial"/>
                <a:cs typeface="Arial"/>
              </a:rPr>
              <a:t>processes</a:t>
            </a:r>
            <a:r>
              <a:rPr lang="fr-FR" sz="800" dirty="0">
                <a:solidFill>
                  <a:srgbClr val="323232"/>
                </a:solidFill>
                <a:latin typeface="Arial"/>
                <a:cs typeface="Arial"/>
              </a:rPr>
              <a:t> and </a:t>
            </a:r>
            <a:r>
              <a:rPr lang="fr-FR" sz="800" dirty="0" err="1">
                <a:solidFill>
                  <a:srgbClr val="323232"/>
                </a:solidFill>
                <a:latin typeface="Arial"/>
                <a:cs typeface="Arial"/>
              </a:rPr>
              <a:t>products</a:t>
            </a:r>
            <a:endParaRPr lang="fr-FR" sz="800" dirty="0">
              <a:solidFill>
                <a:srgbClr val="323232"/>
              </a:solidFill>
              <a:latin typeface="Arial"/>
              <a:cs typeface="Arial"/>
            </a:endParaRPr>
          </a:p>
        </p:txBody>
      </p:sp>
      <p:sp>
        <p:nvSpPr>
          <p:cNvPr id="27" name="ZoneTexte 26"/>
          <p:cNvSpPr txBox="1"/>
          <p:nvPr/>
        </p:nvSpPr>
        <p:spPr>
          <a:xfrm>
            <a:off x="5484546" y="876115"/>
            <a:ext cx="1433712" cy="230832"/>
          </a:xfrm>
          <a:prstGeom prst="rect">
            <a:avLst/>
          </a:prstGeom>
          <a:noFill/>
        </p:spPr>
        <p:txBody>
          <a:bodyPr wrap="square" rtlCol="0">
            <a:spAutoFit/>
          </a:bodyPr>
          <a:lstStyle/>
          <a:p>
            <a:pPr algn="ctr"/>
            <a:r>
              <a:rPr lang="pt-BR" sz="900" b="1" dirty="0" err="1">
                <a:solidFill>
                  <a:srgbClr val="323232"/>
                </a:solidFill>
                <a:latin typeface="Arial"/>
                <a:cs typeface="Arial"/>
              </a:rPr>
              <a:t>Outcomes</a:t>
            </a:r>
            <a:r>
              <a:rPr lang="pt-BR" sz="900" b="1" dirty="0">
                <a:solidFill>
                  <a:srgbClr val="323232"/>
                </a:solidFill>
                <a:latin typeface="Arial"/>
                <a:cs typeface="Arial"/>
              </a:rPr>
              <a:t> 2012-</a:t>
            </a:r>
            <a:r>
              <a:rPr lang="pt-BR" sz="900" b="1" dirty="0" smtClean="0">
                <a:solidFill>
                  <a:srgbClr val="323232"/>
                </a:solidFill>
                <a:latin typeface="Arial"/>
                <a:cs typeface="Arial"/>
              </a:rPr>
              <a:t>2017</a:t>
            </a:r>
            <a:endParaRPr lang="fr-FR" sz="900" b="1" dirty="0">
              <a:solidFill>
                <a:srgbClr val="323232"/>
              </a:solidFill>
              <a:latin typeface="Arial"/>
              <a:cs typeface="Arial"/>
            </a:endParaRPr>
          </a:p>
        </p:txBody>
      </p:sp>
      <p:cxnSp>
        <p:nvCxnSpPr>
          <p:cNvPr id="30" name="Connecteur droit avec flèche 29"/>
          <p:cNvCxnSpPr>
            <a:stCxn id="6" idx="2"/>
            <a:endCxn id="9" idx="0"/>
          </p:cNvCxnSpPr>
          <p:nvPr/>
        </p:nvCxnSpPr>
        <p:spPr>
          <a:xfrm>
            <a:off x="2724855" y="1503047"/>
            <a:ext cx="0" cy="208976"/>
          </a:xfrm>
          <a:prstGeom prst="straightConnector1">
            <a:avLst/>
          </a:prstGeom>
          <a:ln w="6350">
            <a:solidFill>
              <a:srgbClr val="32323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a:off x="3842108" y="1503047"/>
            <a:ext cx="0" cy="208976"/>
          </a:xfrm>
          <a:prstGeom prst="straightConnector1">
            <a:avLst/>
          </a:prstGeom>
          <a:ln w="6350">
            <a:solidFill>
              <a:srgbClr val="32323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a:endCxn id="17" idx="1"/>
          </p:cNvCxnSpPr>
          <p:nvPr/>
        </p:nvCxnSpPr>
        <p:spPr>
          <a:xfrm>
            <a:off x="3200972" y="1350331"/>
            <a:ext cx="158950" cy="1"/>
          </a:xfrm>
          <a:prstGeom prst="straightConnector1">
            <a:avLst/>
          </a:prstGeom>
          <a:ln w="6350">
            <a:solidFill>
              <a:srgbClr val="32323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a:stCxn id="17" idx="3"/>
          </p:cNvCxnSpPr>
          <p:nvPr/>
        </p:nvCxnSpPr>
        <p:spPr>
          <a:xfrm>
            <a:off x="4316345" y="1350332"/>
            <a:ext cx="219726" cy="0"/>
          </a:xfrm>
          <a:prstGeom prst="straightConnector1">
            <a:avLst/>
          </a:prstGeom>
          <a:ln w="6350">
            <a:solidFill>
              <a:srgbClr val="32323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a:off x="3842108" y="3407965"/>
            <a:ext cx="693963" cy="0"/>
          </a:xfrm>
          <a:prstGeom prst="straightConnector1">
            <a:avLst/>
          </a:prstGeom>
          <a:ln w="6350">
            <a:solidFill>
              <a:srgbClr val="32323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a:endCxn id="10" idx="2"/>
          </p:cNvCxnSpPr>
          <p:nvPr/>
        </p:nvCxnSpPr>
        <p:spPr>
          <a:xfrm flipV="1">
            <a:off x="3842108" y="2853369"/>
            <a:ext cx="0" cy="554596"/>
          </a:xfrm>
          <a:prstGeom prst="line">
            <a:avLst/>
          </a:prstGeom>
          <a:ln w="6350">
            <a:solidFill>
              <a:srgbClr val="323232"/>
            </a:solidFill>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p:nvPr/>
        </p:nvCxnSpPr>
        <p:spPr>
          <a:xfrm>
            <a:off x="5570277" y="3407965"/>
            <a:ext cx="163444" cy="0"/>
          </a:xfrm>
          <a:prstGeom prst="straightConnector1">
            <a:avLst/>
          </a:prstGeom>
          <a:ln w="6350">
            <a:solidFill>
              <a:srgbClr val="32323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flipV="1">
            <a:off x="5570260" y="1720061"/>
            <a:ext cx="0" cy="3850025"/>
          </a:xfrm>
          <a:prstGeom prst="line">
            <a:avLst/>
          </a:prstGeom>
          <a:ln w="6350">
            <a:solidFill>
              <a:srgbClr val="323232"/>
            </a:solidFill>
          </a:ln>
          <a:effectLst/>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1117271" y="795737"/>
            <a:ext cx="6952799" cy="5031542"/>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n>
                <a:solidFill>
                  <a:schemeClr val="tx1"/>
                </a:solidFill>
              </a:ln>
            </a:endParaRPr>
          </a:p>
        </p:txBody>
      </p:sp>
      <p:sp>
        <p:nvSpPr>
          <p:cNvPr id="37" name="TextBox 36"/>
          <p:cNvSpPr txBox="1"/>
          <p:nvPr/>
        </p:nvSpPr>
        <p:spPr>
          <a:xfrm>
            <a:off x="4868498" y="168185"/>
            <a:ext cx="3531736" cy="1200329"/>
          </a:xfrm>
          <a:prstGeom prst="rect">
            <a:avLst/>
          </a:prstGeom>
          <a:noFill/>
          <a:ln w="25400">
            <a:solidFill>
              <a:srgbClr val="C00000"/>
            </a:solidFill>
          </a:ln>
        </p:spPr>
        <p:txBody>
          <a:bodyPr wrap="none" rtlCol="0">
            <a:spAutoFit/>
          </a:bodyPr>
          <a:lstStyle/>
          <a:p>
            <a:pPr algn="ctr"/>
            <a:r>
              <a:rPr lang="fr-CH" sz="2400" b="1" dirty="0" smtClean="0">
                <a:solidFill>
                  <a:srgbClr val="C00000"/>
                </a:solidFill>
                <a:latin typeface="Arial" panose="020B0604020202020204" pitchFamily="34" charset="0"/>
                <a:cs typeface="Arial" panose="020B0604020202020204" pitchFamily="34" charset="0"/>
              </a:rPr>
              <a:t>EXAMPLE PAGE</a:t>
            </a:r>
          </a:p>
          <a:p>
            <a:pPr algn="ctr"/>
            <a:r>
              <a:rPr lang="fr-CH" sz="2400" b="1" dirty="0" smtClean="0">
                <a:solidFill>
                  <a:srgbClr val="C00000"/>
                </a:solidFill>
                <a:latin typeface="Arial" panose="020B0604020202020204" pitchFamily="34" charset="0"/>
                <a:cs typeface="Arial" panose="020B0604020202020204" pitchFamily="34" charset="0"/>
              </a:rPr>
              <a:t>The design of the page</a:t>
            </a:r>
          </a:p>
          <a:p>
            <a:pPr algn="ctr"/>
            <a:r>
              <a:rPr lang="fr-CH" sz="2400" b="1" dirty="0" err="1" smtClean="0">
                <a:solidFill>
                  <a:srgbClr val="C00000"/>
                </a:solidFill>
                <a:latin typeface="Arial" panose="020B0604020202020204" pitchFamily="34" charset="0"/>
                <a:cs typeface="Arial" panose="020B0604020202020204" pitchFamily="34" charset="0"/>
              </a:rPr>
              <a:t>should</a:t>
            </a:r>
            <a:r>
              <a:rPr lang="fr-CH" sz="2400" b="1" dirty="0" smtClean="0">
                <a:solidFill>
                  <a:srgbClr val="C00000"/>
                </a:solidFill>
                <a:latin typeface="Arial" panose="020B0604020202020204" pitchFamily="34" charset="0"/>
                <a:cs typeface="Arial" panose="020B0604020202020204" pitchFamily="34" charset="0"/>
              </a:rPr>
              <a:t> look </a:t>
            </a:r>
            <a:r>
              <a:rPr lang="fr-CH" sz="2400" b="1" dirty="0" err="1" smtClean="0">
                <a:solidFill>
                  <a:srgbClr val="C00000"/>
                </a:solidFill>
                <a:latin typeface="Arial" panose="020B0604020202020204" pitchFamily="34" charset="0"/>
                <a:cs typeface="Arial" panose="020B0604020202020204" pitchFamily="34" charset="0"/>
              </a:rPr>
              <a:t>alike</a:t>
            </a:r>
            <a:endParaRPr lang="fr-CH" sz="24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984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03094" y="2025460"/>
            <a:ext cx="3600000" cy="2512996"/>
          </a:xfrm>
          <a:prstGeom prst="rect">
            <a:avLst/>
          </a:prstGeom>
          <a:noFill/>
        </p:spPr>
        <p:txBody>
          <a:bodyPr wrap="square" rtlCol="0">
            <a:spAutoFit/>
          </a:bodyPr>
          <a:lstStyle/>
          <a:p>
            <a:pPr>
              <a:lnSpc>
                <a:spcPct val="110000"/>
              </a:lnSpc>
            </a:pPr>
            <a:r>
              <a:rPr lang="fr-FR" sz="1100" b="1" dirty="0" smtClean="0">
                <a:solidFill>
                  <a:srgbClr val="0068A9"/>
                </a:solidFill>
                <a:latin typeface="Arial"/>
                <a:cs typeface="Arial"/>
              </a:rPr>
              <a:t>INTERNATIONAL </a:t>
            </a:r>
            <a:br>
              <a:rPr lang="fr-FR" sz="1100" b="1" dirty="0" smtClean="0">
                <a:solidFill>
                  <a:srgbClr val="0068A9"/>
                </a:solidFill>
                <a:latin typeface="Arial"/>
                <a:cs typeface="Arial"/>
              </a:rPr>
            </a:br>
            <a:r>
              <a:rPr lang="fr-FR" sz="1100" b="1" dirty="0" smtClean="0">
                <a:solidFill>
                  <a:srgbClr val="0068A9"/>
                </a:solidFill>
                <a:latin typeface="Arial"/>
                <a:cs typeface="Arial"/>
              </a:rPr>
              <a:t>BUREAU OF EDUCATION</a:t>
            </a:r>
          </a:p>
          <a:p>
            <a:pPr>
              <a:lnSpc>
                <a:spcPct val="110000"/>
              </a:lnSpc>
            </a:pPr>
            <a:r>
              <a:rPr lang="fr-FR" sz="1100" dirty="0" err="1" smtClean="0">
                <a:latin typeface="Arial"/>
                <a:cs typeface="Arial"/>
              </a:rPr>
              <a:t>www.ibe.unesco.org</a:t>
            </a:r>
            <a:endParaRPr lang="fr-FR" sz="1100" dirty="0">
              <a:latin typeface="Arial"/>
              <a:cs typeface="Arial"/>
            </a:endParaRPr>
          </a:p>
          <a:p>
            <a:pPr>
              <a:lnSpc>
                <a:spcPct val="110000"/>
              </a:lnSpc>
            </a:pPr>
            <a:r>
              <a:rPr lang="fr-FR" sz="1100" dirty="0">
                <a:latin typeface="Arial"/>
                <a:cs typeface="Arial"/>
              </a:rPr>
              <a:t>Tel +41 22 917 78 00 – Fax +41 22 917 78 01</a:t>
            </a:r>
          </a:p>
          <a:p>
            <a:pPr>
              <a:lnSpc>
                <a:spcPct val="110000"/>
              </a:lnSpc>
            </a:pPr>
            <a:endParaRPr lang="fr-FR" sz="1100" dirty="0">
              <a:latin typeface="Arial"/>
              <a:cs typeface="Arial"/>
            </a:endParaRPr>
          </a:p>
          <a:p>
            <a:pPr>
              <a:lnSpc>
                <a:spcPct val="110000"/>
              </a:lnSpc>
            </a:pPr>
            <a:r>
              <a:rPr lang="fr-FR" sz="1100" b="1" dirty="0">
                <a:latin typeface="Arial"/>
                <a:cs typeface="Arial"/>
              </a:rPr>
              <a:t>Postal </a:t>
            </a:r>
            <a:r>
              <a:rPr lang="fr-FR" sz="1100" b="1" dirty="0" err="1">
                <a:latin typeface="Arial"/>
                <a:cs typeface="Arial"/>
              </a:rPr>
              <a:t>address</a:t>
            </a:r>
            <a:endParaRPr lang="fr-FR" sz="1100" b="1" dirty="0">
              <a:latin typeface="Arial"/>
              <a:cs typeface="Arial"/>
            </a:endParaRPr>
          </a:p>
          <a:p>
            <a:pPr>
              <a:lnSpc>
                <a:spcPct val="110000"/>
              </a:lnSpc>
            </a:pPr>
            <a:r>
              <a:rPr lang="fr-FR" sz="1100" dirty="0">
                <a:latin typeface="Arial"/>
                <a:cs typeface="Arial"/>
              </a:rPr>
              <a:t>P.O. BOX 199, 1211 Geneva 20, </a:t>
            </a:r>
            <a:br>
              <a:rPr lang="fr-FR" sz="1100" dirty="0">
                <a:latin typeface="Arial"/>
                <a:cs typeface="Arial"/>
              </a:rPr>
            </a:br>
            <a:r>
              <a:rPr lang="fr-FR" sz="1100" dirty="0" err="1">
                <a:latin typeface="Arial"/>
                <a:cs typeface="Arial"/>
              </a:rPr>
              <a:t>Switzerland</a:t>
            </a:r>
            <a:endParaRPr lang="fr-FR" sz="1100" dirty="0">
              <a:latin typeface="Arial"/>
              <a:cs typeface="Arial"/>
            </a:endParaRPr>
          </a:p>
          <a:p>
            <a:pPr>
              <a:lnSpc>
                <a:spcPct val="110000"/>
              </a:lnSpc>
            </a:pPr>
            <a:endParaRPr lang="fr-FR" sz="1100" dirty="0">
              <a:latin typeface="Arial"/>
              <a:cs typeface="Arial"/>
            </a:endParaRPr>
          </a:p>
          <a:p>
            <a:pPr>
              <a:lnSpc>
                <a:spcPct val="110000"/>
              </a:lnSpc>
            </a:pPr>
            <a:r>
              <a:rPr lang="fr-FR" sz="1100" b="1" dirty="0">
                <a:latin typeface="Arial"/>
                <a:cs typeface="Arial"/>
              </a:rPr>
              <a:t>Street </a:t>
            </a:r>
            <a:r>
              <a:rPr lang="fr-FR" sz="1100" b="1" dirty="0" err="1">
                <a:latin typeface="Arial"/>
                <a:cs typeface="Arial"/>
              </a:rPr>
              <a:t>address</a:t>
            </a:r>
            <a:endParaRPr lang="fr-FR" sz="1100" b="1" dirty="0">
              <a:latin typeface="Arial"/>
              <a:cs typeface="Arial"/>
            </a:endParaRPr>
          </a:p>
          <a:p>
            <a:pPr>
              <a:lnSpc>
                <a:spcPct val="110000"/>
              </a:lnSpc>
            </a:pPr>
            <a:r>
              <a:rPr lang="fr-FR" sz="1100" dirty="0">
                <a:latin typeface="Arial"/>
                <a:cs typeface="Arial"/>
              </a:rPr>
              <a:t>15 Route des Morillons, </a:t>
            </a:r>
            <a:br>
              <a:rPr lang="fr-FR" sz="1100" dirty="0">
                <a:latin typeface="Arial"/>
                <a:cs typeface="Arial"/>
              </a:rPr>
            </a:br>
            <a:r>
              <a:rPr lang="fr-FR" sz="1100" dirty="0">
                <a:latin typeface="Arial"/>
                <a:cs typeface="Arial"/>
              </a:rPr>
              <a:t>1218 Le Grand-</a:t>
            </a:r>
            <a:r>
              <a:rPr lang="fr-FR" sz="1100" dirty="0" err="1">
                <a:latin typeface="Arial"/>
                <a:cs typeface="Arial"/>
              </a:rPr>
              <a:t>Saconnex</a:t>
            </a:r>
            <a:r>
              <a:rPr lang="fr-FR" sz="1100" dirty="0">
                <a:latin typeface="Arial"/>
                <a:cs typeface="Arial"/>
              </a:rPr>
              <a:t>,</a:t>
            </a:r>
          </a:p>
          <a:p>
            <a:pPr>
              <a:lnSpc>
                <a:spcPct val="110000"/>
              </a:lnSpc>
            </a:pPr>
            <a:r>
              <a:rPr lang="fr-FR" sz="1100" dirty="0">
                <a:latin typeface="Arial"/>
                <a:cs typeface="Arial"/>
              </a:rPr>
              <a:t>Geneva, </a:t>
            </a:r>
            <a:r>
              <a:rPr lang="fr-FR" sz="1100" dirty="0" err="1">
                <a:latin typeface="Arial"/>
                <a:cs typeface="Arial"/>
              </a:rPr>
              <a:t>Switzerland</a:t>
            </a:r>
            <a:endParaRPr lang="fr-FR" sz="1100" dirty="0">
              <a:latin typeface="Arial"/>
              <a:cs typeface="Aria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70" y="608400"/>
            <a:ext cx="1810704" cy="936000"/>
          </a:xfrm>
          <a:prstGeom prst="rect">
            <a:avLst/>
          </a:prstGeom>
        </p:spPr>
      </p:pic>
    </p:spTree>
    <p:extLst>
      <p:ext uri="{BB962C8B-B14F-4D97-AF65-F5344CB8AC3E}">
        <p14:creationId xmlns:p14="http://schemas.microsoft.com/office/powerpoint/2010/main" val="1379568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GEQAF Phase 1: Diagnosis and analysis </a:t>
            </a:r>
            <a:r>
              <a:rPr lang="en-GB" dirty="0"/>
              <a:t/>
            </a:r>
            <a:br>
              <a:rPr lang="en-GB" dirty="0"/>
            </a:br>
            <a:endParaRPr lang="en-GB" dirty="0"/>
          </a:p>
        </p:txBody>
      </p:sp>
      <p:sp>
        <p:nvSpPr>
          <p:cNvPr id="3" name="Content Placeholder 2"/>
          <p:cNvSpPr>
            <a:spLocks noGrp="1"/>
          </p:cNvSpPr>
          <p:nvPr>
            <p:ph sz="quarter" idx="10"/>
          </p:nvPr>
        </p:nvSpPr>
        <p:spPr/>
        <p:txBody>
          <a:bodyPr/>
          <a:lstStyle/>
          <a:p>
            <a:pPr lvl="0"/>
            <a:r>
              <a:rPr lang="en-GB" sz="1800" dirty="0"/>
              <a:t>11 countries (Armenia, Botswana, Egypt, Gabon, India, Oman, Peru, Saudi Arabia, Seychelles, South Africa, Swaziland) have used GEQAF to analyse the quality of their education system and prioritize areas for intervention.</a:t>
            </a:r>
          </a:p>
          <a:p>
            <a:pPr lvl="0"/>
            <a:r>
              <a:rPr lang="en-GB" sz="1800" dirty="0"/>
              <a:t>The Framework has been translated into seven languages (Arabic, Armenian, English, French, Hindu, Portuguese, Russian and Spanish) reflecting the diversity of countries applying the Framework.</a:t>
            </a:r>
          </a:p>
          <a:p>
            <a:pPr lvl="0"/>
            <a:r>
              <a:rPr lang="en-GB" sz="1800" dirty="0"/>
              <a:t>A web-version of GEQAF has been developed with interactive features and with enhanced resources like technical notes and good practices.</a:t>
            </a:r>
          </a:p>
          <a:p>
            <a:pPr lvl="0"/>
            <a:r>
              <a:rPr lang="en-GB" sz="1800" dirty="0"/>
              <a:t>More than 10 countries met in Saudi Arabia in 2015 to exchange their experiences from applying GEQAF and identified common challenges facing their education systems.</a:t>
            </a:r>
          </a:p>
          <a:p>
            <a:endParaRPr lang="en-GB" dirty="0"/>
          </a:p>
        </p:txBody>
      </p:sp>
    </p:spTree>
    <p:extLst>
      <p:ext uri="{BB962C8B-B14F-4D97-AF65-F5344CB8AC3E}">
        <p14:creationId xmlns:p14="http://schemas.microsoft.com/office/powerpoint/2010/main" val="1193591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GEQAF Phase 2: Moving from diagnosis to implementation of interventions: </a:t>
            </a:r>
            <a:r>
              <a:rPr lang="en-GB" dirty="0"/>
              <a:t/>
            </a:r>
            <a:br>
              <a:rPr lang="en-GB" dirty="0"/>
            </a:br>
            <a:endParaRPr lang="en-GB" dirty="0"/>
          </a:p>
        </p:txBody>
      </p:sp>
      <p:sp>
        <p:nvSpPr>
          <p:cNvPr id="3" name="Content Placeholder 2"/>
          <p:cNvSpPr>
            <a:spLocks noGrp="1"/>
          </p:cNvSpPr>
          <p:nvPr>
            <p:ph sz="quarter" idx="10"/>
          </p:nvPr>
        </p:nvSpPr>
        <p:spPr/>
        <p:txBody>
          <a:bodyPr/>
          <a:lstStyle/>
          <a:p>
            <a:pPr lvl="0"/>
            <a:r>
              <a:rPr lang="en-GB" sz="1800" dirty="0"/>
              <a:t>Five countries have already embarked on the second </a:t>
            </a:r>
            <a:r>
              <a:rPr lang="en-GB" sz="1800" dirty="0" smtClean="0"/>
              <a:t>phase (</a:t>
            </a:r>
            <a:r>
              <a:rPr lang="en-GB" sz="1800" dirty="0">
                <a:solidFill>
                  <a:srgbClr val="0070C0"/>
                </a:solidFill>
              </a:rPr>
              <a:t>Botswana, Egypt, Oman, Seychelles, </a:t>
            </a:r>
            <a:r>
              <a:rPr lang="en-GB" sz="1800" dirty="0" smtClean="0">
                <a:solidFill>
                  <a:srgbClr val="0070C0"/>
                </a:solidFill>
              </a:rPr>
              <a:t>Swaziland)</a:t>
            </a:r>
            <a:r>
              <a:rPr lang="en-GB" sz="1800" dirty="0" smtClean="0"/>
              <a:t> </a:t>
            </a:r>
            <a:r>
              <a:rPr lang="en-GB" sz="1800" dirty="0"/>
              <a:t>and three more countries are preparing to start the second </a:t>
            </a:r>
            <a:r>
              <a:rPr lang="en-GB" sz="1800" dirty="0" smtClean="0"/>
              <a:t>phase (</a:t>
            </a:r>
            <a:r>
              <a:rPr lang="en-GB" sz="1800" dirty="0" smtClean="0">
                <a:solidFill>
                  <a:srgbClr val="0070C0"/>
                </a:solidFill>
              </a:rPr>
              <a:t>Gabon, India, South Africa</a:t>
            </a:r>
            <a:r>
              <a:rPr lang="en-GB" sz="1800" dirty="0" smtClean="0"/>
              <a:t>). </a:t>
            </a:r>
            <a:endParaRPr lang="en-GB" sz="1800" dirty="0">
              <a:solidFill>
                <a:srgbClr val="0070C0"/>
              </a:solidFill>
            </a:endParaRPr>
          </a:p>
          <a:p>
            <a:pPr lvl="0"/>
            <a:r>
              <a:rPr lang="en-GB" sz="1800" dirty="0"/>
              <a:t>IBE is providing technical assistance based on country priorities. The country priorities currently supported by IBE include Early Childhood Care and Education, Competency-based approach to curriculum and learning, integration of ICT in learning and teaching</a:t>
            </a:r>
            <a:r>
              <a:rPr lang="en-GB" sz="1800" dirty="0" smtClean="0"/>
              <a:t>.(</a:t>
            </a:r>
            <a:r>
              <a:rPr lang="en-GB" sz="1800" dirty="0" smtClean="0">
                <a:solidFill>
                  <a:srgbClr val="0070C0"/>
                </a:solidFill>
              </a:rPr>
              <a:t>Seychelles and Swaziland</a:t>
            </a:r>
            <a:r>
              <a:rPr lang="en-GB" sz="1800" dirty="0" smtClean="0"/>
              <a:t>)</a:t>
            </a:r>
            <a:endParaRPr lang="en-GB" sz="1800" dirty="0"/>
          </a:p>
          <a:p>
            <a:endParaRPr lang="en-GB" sz="1800" dirty="0"/>
          </a:p>
        </p:txBody>
      </p:sp>
    </p:spTree>
    <p:extLst>
      <p:ext uri="{BB962C8B-B14F-4D97-AF65-F5344CB8AC3E}">
        <p14:creationId xmlns:p14="http://schemas.microsoft.com/office/powerpoint/2010/main" val="473875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Phase 2</a:t>
            </a:r>
            <a:r>
              <a:rPr lang="fr-CH" dirty="0" smtClean="0"/>
              <a:t> Objectives (</a:t>
            </a:r>
            <a:r>
              <a:rPr lang="fr-CH" dirty="0" err="1" smtClean="0"/>
              <a:t>usually</a:t>
            </a:r>
            <a:r>
              <a:rPr lang="fr-CH" dirty="0" smtClean="0"/>
              <a:t> 2 IBE-missions to a country </a:t>
            </a:r>
            <a:r>
              <a:rPr lang="fr-CH" dirty="0" err="1" smtClean="0"/>
              <a:t>including</a:t>
            </a:r>
            <a:r>
              <a:rPr lang="fr-CH" dirty="0" smtClean="0"/>
              <a:t> international experts</a:t>
            </a:r>
            <a:endParaRPr lang="en-GB" dirty="0"/>
          </a:p>
        </p:txBody>
      </p:sp>
      <p:sp>
        <p:nvSpPr>
          <p:cNvPr id="3" name="Content Placeholder 2"/>
          <p:cNvSpPr>
            <a:spLocks noGrp="1"/>
          </p:cNvSpPr>
          <p:nvPr>
            <p:ph sz="quarter" idx="10"/>
          </p:nvPr>
        </p:nvSpPr>
        <p:spPr/>
        <p:txBody>
          <a:bodyPr/>
          <a:lstStyle/>
          <a:p>
            <a:pPr marL="0" lvl="0" indent="0">
              <a:buNone/>
            </a:pPr>
            <a:r>
              <a:rPr lang="fr-CH" sz="2800" b="1" dirty="0" smtClean="0"/>
              <a:t>1. Situation </a:t>
            </a:r>
            <a:r>
              <a:rPr lang="fr-CH" sz="2800" b="1" dirty="0" err="1" smtClean="0"/>
              <a:t>analysis</a:t>
            </a:r>
            <a:r>
              <a:rPr lang="fr-CH" sz="2800" b="1" dirty="0"/>
              <a:t> </a:t>
            </a:r>
            <a:r>
              <a:rPr lang="fr-CH" sz="2800" b="1" dirty="0" smtClean="0"/>
              <a:t>(1st mission, one </a:t>
            </a:r>
            <a:r>
              <a:rPr lang="fr-CH" sz="2800" b="1" dirty="0" err="1" smtClean="0"/>
              <a:t>week</a:t>
            </a:r>
            <a:r>
              <a:rPr lang="fr-CH" sz="2800" b="1" dirty="0" smtClean="0"/>
              <a:t>)</a:t>
            </a:r>
            <a:endParaRPr lang="fr-CH" sz="2800" b="1" dirty="0" smtClean="0"/>
          </a:p>
          <a:p>
            <a:pPr marL="0" lvl="0" indent="0">
              <a:buNone/>
            </a:pPr>
            <a:endParaRPr lang="en-GB" dirty="0" smtClean="0"/>
          </a:p>
          <a:p>
            <a:pPr lvl="0"/>
            <a:r>
              <a:rPr lang="en-GB" sz="2400" dirty="0" smtClean="0"/>
              <a:t>The </a:t>
            </a:r>
            <a:r>
              <a:rPr lang="en-GB" sz="2400" dirty="0"/>
              <a:t>situation analysis </a:t>
            </a:r>
            <a:r>
              <a:rPr lang="en-GB" sz="2400" dirty="0" smtClean="0"/>
              <a:t>in the selected priority areas.</a:t>
            </a:r>
            <a:endParaRPr lang="en-GB" sz="2400" dirty="0"/>
          </a:p>
          <a:p>
            <a:pPr marL="324075" lvl="1" indent="-324075">
              <a:buFont typeface="Arial"/>
              <a:buChar char="•"/>
            </a:pPr>
            <a:r>
              <a:rPr lang="en-GB" sz="2400" dirty="0"/>
              <a:t>How does the system fare in </a:t>
            </a:r>
            <a:r>
              <a:rPr lang="en-GB" sz="2400" dirty="0" smtClean="0"/>
              <a:t>comparison with best practice</a:t>
            </a:r>
            <a:r>
              <a:rPr lang="en-GB" sz="2400" dirty="0" smtClean="0"/>
              <a:t>?</a:t>
            </a:r>
          </a:p>
          <a:p>
            <a:pPr marL="324075" lvl="1" indent="-324075">
              <a:buFont typeface="Arial"/>
              <a:buChar char="•"/>
            </a:pPr>
            <a:r>
              <a:rPr lang="fr-CH" sz="2400" dirty="0" err="1"/>
              <a:t>Laying</a:t>
            </a:r>
            <a:r>
              <a:rPr lang="fr-CH" sz="2400" dirty="0"/>
              <a:t> a </a:t>
            </a:r>
            <a:r>
              <a:rPr lang="fr-CH" sz="2400" dirty="0" err="1"/>
              <a:t>strong</a:t>
            </a:r>
            <a:r>
              <a:rPr lang="fr-CH" sz="2400" dirty="0"/>
              <a:t> </a:t>
            </a:r>
            <a:r>
              <a:rPr lang="fr-CH" sz="2400" dirty="0" err="1"/>
              <a:t>foundation</a:t>
            </a:r>
            <a:r>
              <a:rPr lang="fr-CH" sz="2400" dirty="0"/>
              <a:t> for </a:t>
            </a:r>
            <a:r>
              <a:rPr lang="fr-CH" sz="2400" dirty="0" smtClean="0"/>
              <a:t>programme </a:t>
            </a:r>
            <a:r>
              <a:rPr lang="fr-CH" sz="2400" dirty="0" err="1"/>
              <a:t>development</a:t>
            </a:r>
            <a:endParaRPr lang="fr-CH" sz="2400" dirty="0"/>
          </a:p>
          <a:p>
            <a:pPr marL="0" lvl="1" indent="0">
              <a:buNone/>
            </a:pPr>
            <a:endParaRPr lang="en-GB" sz="2400" dirty="0" smtClean="0"/>
          </a:p>
          <a:p>
            <a:pPr marL="324075" lvl="1" indent="-324075">
              <a:buFont typeface="Arial"/>
              <a:buChar char="•"/>
            </a:pPr>
            <a:endParaRPr lang="en-GB" dirty="0"/>
          </a:p>
          <a:p>
            <a:endParaRPr lang="en-GB" dirty="0"/>
          </a:p>
        </p:txBody>
      </p:sp>
    </p:spTree>
    <p:extLst>
      <p:ext uri="{BB962C8B-B14F-4D97-AF65-F5344CB8AC3E}">
        <p14:creationId xmlns:p14="http://schemas.microsoft.com/office/powerpoint/2010/main" val="825025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Phase 2</a:t>
            </a:r>
            <a:r>
              <a:rPr lang="fr-CH" dirty="0" smtClean="0"/>
              <a:t> </a:t>
            </a:r>
            <a:r>
              <a:rPr lang="fr-CH" dirty="0" smtClean="0"/>
              <a:t>Objectives </a:t>
            </a:r>
            <a:r>
              <a:rPr lang="fr-CH" dirty="0" smtClean="0"/>
              <a:t>continues (mission 1)</a:t>
            </a:r>
            <a:endParaRPr lang="en-GB" dirty="0"/>
          </a:p>
        </p:txBody>
      </p:sp>
      <p:sp>
        <p:nvSpPr>
          <p:cNvPr id="3" name="Content Placeholder 2"/>
          <p:cNvSpPr>
            <a:spLocks noGrp="1"/>
          </p:cNvSpPr>
          <p:nvPr>
            <p:ph sz="quarter" idx="10"/>
          </p:nvPr>
        </p:nvSpPr>
        <p:spPr/>
        <p:txBody>
          <a:bodyPr/>
          <a:lstStyle/>
          <a:p>
            <a:pPr marL="0" lvl="1" indent="0">
              <a:buNone/>
            </a:pPr>
            <a:endParaRPr lang="fr-CH" dirty="0"/>
          </a:p>
          <a:p>
            <a:pPr marL="0" lvl="1" indent="0">
              <a:buNone/>
            </a:pPr>
            <a:r>
              <a:rPr lang="fr-CH" sz="2400" dirty="0" smtClean="0"/>
              <a:t>2. </a:t>
            </a:r>
            <a:r>
              <a:rPr lang="fr-CH" sz="2400" dirty="0" err="1" smtClean="0"/>
              <a:t>Clear</a:t>
            </a:r>
            <a:r>
              <a:rPr lang="fr-CH" sz="2400" dirty="0" smtClean="0"/>
              <a:t> </a:t>
            </a:r>
            <a:r>
              <a:rPr lang="fr-CH" sz="2400" dirty="0"/>
              <a:t>identification of </a:t>
            </a:r>
            <a:r>
              <a:rPr lang="fr-CH" sz="2400" dirty="0" err="1"/>
              <a:t>priorities</a:t>
            </a:r>
            <a:r>
              <a:rPr lang="fr-CH" sz="2400" dirty="0"/>
              <a:t>, </a:t>
            </a:r>
            <a:r>
              <a:rPr lang="fr-CH" sz="2400" dirty="0" err="1"/>
              <a:t>outcomes</a:t>
            </a:r>
            <a:r>
              <a:rPr lang="fr-CH" sz="2400" dirty="0"/>
              <a:t> to </a:t>
            </a:r>
            <a:r>
              <a:rPr lang="fr-CH" sz="2400" dirty="0" err="1"/>
              <a:t>be</a:t>
            </a:r>
            <a:r>
              <a:rPr lang="fr-CH" sz="2400" dirty="0"/>
              <a:t> </a:t>
            </a:r>
            <a:r>
              <a:rPr lang="fr-CH" sz="2400" dirty="0" err="1"/>
              <a:t>achieved</a:t>
            </a:r>
            <a:r>
              <a:rPr lang="fr-CH" sz="2400" dirty="0"/>
              <a:t>, </a:t>
            </a:r>
            <a:r>
              <a:rPr lang="fr-CH" sz="2400" dirty="0" err="1"/>
              <a:t>indicators</a:t>
            </a:r>
            <a:r>
              <a:rPr lang="fr-CH" sz="2400" dirty="0"/>
              <a:t>, </a:t>
            </a:r>
            <a:r>
              <a:rPr lang="fr-CH" sz="2400" dirty="0" err="1"/>
              <a:t>baseline</a:t>
            </a:r>
            <a:r>
              <a:rPr lang="fr-CH" sz="2400" dirty="0"/>
              <a:t>, </a:t>
            </a:r>
            <a:r>
              <a:rPr lang="fr-CH" sz="2400" dirty="0" smtClean="0"/>
              <a:t>benchmarks</a:t>
            </a:r>
            <a:endParaRPr lang="en-GB" sz="2400" dirty="0"/>
          </a:p>
          <a:p>
            <a:pPr lvl="1"/>
            <a:r>
              <a:rPr lang="en-GB" sz="2400" dirty="0"/>
              <a:t>What are the specific areas to be addressed to improve the system from current to good or adequate?</a:t>
            </a:r>
          </a:p>
          <a:p>
            <a:pPr lvl="1"/>
            <a:r>
              <a:rPr lang="en-GB" sz="2400" dirty="0"/>
              <a:t>What are the specific objectives (outcomes) to be achieved in the specific areas prioritised? What are the indicators of success?</a:t>
            </a:r>
          </a:p>
          <a:p>
            <a:r>
              <a:rPr lang="fr-CH" sz="2000" b="1" dirty="0" smtClean="0"/>
              <a:t>Output</a:t>
            </a:r>
          </a:p>
          <a:p>
            <a:r>
              <a:rPr lang="fr-CH" sz="2800" b="1" dirty="0" smtClean="0"/>
              <a:t>Situation </a:t>
            </a:r>
            <a:r>
              <a:rPr lang="fr-CH" sz="2800" b="1" dirty="0" err="1" smtClean="0"/>
              <a:t>analysis</a:t>
            </a:r>
            <a:endParaRPr lang="en-GB" sz="2800" b="1" dirty="0"/>
          </a:p>
        </p:txBody>
      </p:sp>
    </p:spTree>
    <p:extLst>
      <p:ext uri="{BB962C8B-B14F-4D97-AF65-F5344CB8AC3E}">
        <p14:creationId xmlns:p14="http://schemas.microsoft.com/office/powerpoint/2010/main" val="389451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Between</a:t>
            </a:r>
            <a:r>
              <a:rPr lang="fr-CH" dirty="0" smtClean="0"/>
              <a:t> mission 1 and mission 2</a:t>
            </a:r>
            <a:endParaRPr lang="en-GB" dirty="0"/>
          </a:p>
        </p:txBody>
      </p:sp>
      <p:sp>
        <p:nvSpPr>
          <p:cNvPr id="3" name="Content Placeholder 2"/>
          <p:cNvSpPr>
            <a:spLocks noGrp="1"/>
          </p:cNvSpPr>
          <p:nvPr>
            <p:ph sz="quarter" idx="10"/>
          </p:nvPr>
        </p:nvSpPr>
        <p:spPr/>
        <p:txBody>
          <a:bodyPr/>
          <a:lstStyle/>
          <a:p>
            <a:pPr marL="0" indent="0">
              <a:buNone/>
            </a:pPr>
            <a:r>
              <a:rPr lang="en-GB" sz="2400" dirty="0"/>
              <a:t>Detailed work on developing </a:t>
            </a:r>
            <a:r>
              <a:rPr lang="en-GB" sz="2400" b="1" dirty="0"/>
              <a:t>concrete programmes</a:t>
            </a:r>
            <a:r>
              <a:rPr lang="en-GB" sz="2400" dirty="0"/>
              <a:t> in each of the </a:t>
            </a:r>
            <a:r>
              <a:rPr lang="en-GB" sz="2400" b="1" dirty="0"/>
              <a:t>specific areas </a:t>
            </a:r>
            <a:endParaRPr lang="en-GB" sz="2400" b="1" dirty="0" smtClean="0"/>
          </a:p>
          <a:p>
            <a:r>
              <a:rPr lang="en-GB" sz="2400" dirty="0" smtClean="0"/>
              <a:t>detailed </a:t>
            </a:r>
            <a:r>
              <a:rPr lang="en-GB" sz="2400" dirty="0"/>
              <a:t>activities required to achieve the specific </a:t>
            </a:r>
            <a:r>
              <a:rPr lang="en-GB" sz="2400" dirty="0" smtClean="0"/>
              <a:t>objectives</a:t>
            </a:r>
            <a:endParaRPr lang="en-GB" sz="2400" dirty="0"/>
          </a:p>
          <a:p>
            <a:r>
              <a:rPr lang="en-GB" sz="2400" dirty="0"/>
              <a:t>R</a:t>
            </a:r>
            <a:r>
              <a:rPr lang="en-GB" sz="2400" dirty="0" smtClean="0"/>
              <a:t>esource </a:t>
            </a:r>
            <a:r>
              <a:rPr lang="en-GB" sz="2400" dirty="0"/>
              <a:t>requirements (human, technical, infrastructural, equipment)</a:t>
            </a:r>
          </a:p>
          <a:p>
            <a:r>
              <a:rPr lang="en-GB" sz="2400" dirty="0"/>
              <a:t>A</a:t>
            </a:r>
            <a:r>
              <a:rPr lang="en-GB" sz="2400" dirty="0" smtClean="0"/>
              <a:t>pproximate </a:t>
            </a:r>
            <a:r>
              <a:rPr lang="en-GB" sz="2400" dirty="0"/>
              <a:t>cost of the resource </a:t>
            </a:r>
            <a:r>
              <a:rPr lang="en-GB" sz="2400" dirty="0" smtClean="0"/>
              <a:t>requirements </a:t>
            </a:r>
            <a:r>
              <a:rPr lang="en-GB" sz="2400" dirty="0"/>
              <a:t>(based on some informed estimates to be refined later)</a:t>
            </a:r>
          </a:p>
          <a:p>
            <a:pPr lvl="1"/>
            <a:r>
              <a:rPr lang="en-GB" sz="2400" dirty="0"/>
              <a:t>Realistic financing sources </a:t>
            </a:r>
            <a:r>
              <a:rPr lang="en-GB" sz="2400" dirty="0" smtClean="0"/>
              <a:t>(sustainability</a:t>
            </a:r>
            <a:r>
              <a:rPr lang="en-GB" sz="2400" dirty="0"/>
              <a:t>)</a:t>
            </a:r>
          </a:p>
          <a:p>
            <a:pPr lvl="1"/>
            <a:r>
              <a:rPr lang="en-GB" sz="2400" dirty="0"/>
              <a:t>What and how the IBE can contribute?</a:t>
            </a:r>
          </a:p>
          <a:p>
            <a:pPr marL="0" indent="0">
              <a:buNone/>
            </a:pPr>
            <a:endParaRPr lang="en-GB" dirty="0"/>
          </a:p>
        </p:txBody>
      </p:sp>
    </p:spTree>
    <p:extLst>
      <p:ext uri="{BB962C8B-B14F-4D97-AF65-F5344CB8AC3E}">
        <p14:creationId xmlns:p14="http://schemas.microsoft.com/office/powerpoint/2010/main" val="581303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Between</a:t>
            </a:r>
            <a:r>
              <a:rPr lang="fr-CH" dirty="0"/>
              <a:t> mission 1 and mission </a:t>
            </a:r>
            <a:r>
              <a:rPr lang="fr-CH" dirty="0" smtClean="0"/>
              <a:t>2, continues</a:t>
            </a:r>
            <a:endParaRPr lang="en-GB" dirty="0"/>
          </a:p>
        </p:txBody>
      </p:sp>
      <p:sp>
        <p:nvSpPr>
          <p:cNvPr id="3" name="Content Placeholder 2"/>
          <p:cNvSpPr>
            <a:spLocks noGrp="1"/>
          </p:cNvSpPr>
          <p:nvPr>
            <p:ph sz="quarter" idx="10"/>
          </p:nvPr>
        </p:nvSpPr>
        <p:spPr/>
        <p:txBody>
          <a:bodyPr/>
          <a:lstStyle/>
          <a:p>
            <a:pPr marL="285750" lvl="0" indent="-285750">
              <a:buFont typeface="Arial" panose="020B0604020202020204" pitchFamily="34" charset="0"/>
              <a:buChar char="•"/>
            </a:pPr>
            <a:r>
              <a:rPr lang="en-GB" sz="2400" dirty="0"/>
              <a:t>Deliverable outputs (results frameworks)</a:t>
            </a:r>
          </a:p>
          <a:p>
            <a:pPr marL="285750" lvl="0" indent="-285750">
              <a:buFont typeface="Arial" panose="020B0604020202020204" pitchFamily="34" charset="0"/>
              <a:buChar char="•"/>
            </a:pPr>
            <a:r>
              <a:rPr lang="en-GB" sz="2400" dirty="0"/>
              <a:t>Monitoring and evaluation </a:t>
            </a:r>
            <a:r>
              <a:rPr lang="en-GB" sz="2400" dirty="0" smtClean="0"/>
              <a:t>arrangements</a:t>
            </a:r>
            <a:endParaRPr lang="en-GB" b="1" dirty="0"/>
          </a:p>
          <a:p>
            <a:endParaRPr lang="en-GB" b="1" dirty="0" smtClean="0"/>
          </a:p>
          <a:p>
            <a:pPr marL="285750" lvl="0" indent="-285750">
              <a:buFont typeface="Arial" panose="020B0604020202020204" pitchFamily="34" charset="0"/>
              <a:buChar char="•"/>
            </a:pPr>
            <a:r>
              <a:rPr lang="en-GB" sz="2400" dirty="0" smtClean="0"/>
              <a:t>Who </a:t>
            </a:r>
            <a:r>
              <a:rPr lang="en-GB" sz="2400" dirty="0"/>
              <a:t>is responsible for the various activities?</a:t>
            </a:r>
          </a:p>
          <a:p>
            <a:pPr marL="285750" lvl="0" indent="-285750">
              <a:buFont typeface="Arial" panose="020B0604020202020204" pitchFamily="34" charset="0"/>
              <a:buChar char="•"/>
            </a:pPr>
            <a:r>
              <a:rPr lang="en-GB" sz="2400" dirty="0"/>
              <a:t>The timeline for the activities</a:t>
            </a:r>
          </a:p>
          <a:p>
            <a:endParaRPr lang="fr-CH" dirty="0" smtClean="0"/>
          </a:p>
          <a:p>
            <a:endParaRPr lang="fr-CH" dirty="0"/>
          </a:p>
          <a:p>
            <a:r>
              <a:rPr lang="fr-CH" sz="2000" b="1" dirty="0" smtClean="0"/>
              <a:t>Output</a:t>
            </a:r>
            <a:endParaRPr lang="fr-CH" sz="2000" b="1" dirty="0" smtClean="0"/>
          </a:p>
          <a:p>
            <a:r>
              <a:rPr lang="fr-CH" sz="2800" b="1" dirty="0" err="1" smtClean="0"/>
              <a:t>Draft</a:t>
            </a:r>
            <a:r>
              <a:rPr lang="fr-CH" sz="2800" b="1" dirty="0" smtClean="0"/>
              <a:t> programmes and action plans</a:t>
            </a:r>
            <a:endParaRPr lang="en-GB" sz="2800" b="1" dirty="0"/>
          </a:p>
        </p:txBody>
      </p:sp>
    </p:spTree>
    <p:extLst>
      <p:ext uri="{BB962C8B-B14F-4D97-AF65-F5344CB8AC3E}">
        <p14:creationId xmlns:p14="http://schemas.microsoft.com/office/powerpoint/2010/main" val="1649599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Mission 2 objectives</a:t>
            </a:r>
            <a:endParaRPr lang="en-GB" dirty="0"/>
          </a:p>
        </p:txBody>
      </p:sp>
      <p:sp>
        <p:nvSpPr>
          <p:cNvPr id="3" name="Content Placeholder 2"/>
          <p:cNvSpPr>
            <a:spLocks noGrp="1"/>
          </p:cNvSpPr>
          <p:nvPr>
            <p:ph sz="quarter" idx="10"/>
          </p:nvPr>
        </p:nvSpPr>
        <p:spPr/>
        <p:txBody>
          <a:bodyPr/>
          <a:lstStyle/>
          <a:p>
            <a:pPr marL="0" indent="0">
              <a:buNone/>
            </a:pPr>
            <a:r>
              <a:rPr lang="fr-CH" sz="2800" dirty="0" smtClean="0"/>
              <a:t>National consultation workshop</a:t>
            </a:r>
            <a:endParaRPr lang="fr-CH" sz="2800" dirty="0" smtClean="0"/>
          </a:p>
          <a:p>
            <a:r>
              <a:rPr lang="fr-CH" sz="2800" dirty="0" err="1" smtClean="0"/>
              <a:t>Getting</a:t>
            </a:r>
            <a:r>
              <a:rPr lang="fr-CH" sz="2800" dirty="0" smtClean="0"/>
              <a:t> input </a:t>
            </a:r>
            <a:r>
              <a:rPr lang="fr-CH" sz="2800" dirty="0" err="1" smtClean="0"/>
              <a:t>from</a:t>
            </a:r>
            <a:r>
              <a:rPr lang="fr-CH" sz="2800" dirty="0" smtClean="0"/>
              <a:t> </a:t>
            </a:r>
            <a:r>
              <a:rPr lang="fr-CH" sz="2800" dirty="0" err="1" smtClean="0"/>
              <a:t>stakeholders</a:t>
            </a:r>
            <a:r>
              <a:rPr lang="fr-CH" sz="2800" dirty="0" smtClean="0"/>
              <a:t> and </a:t>
            </a:r>
            <a:r>
              <a:rPr lang="fr-CH" sz="2800" dirty="0" err="1" smtClean="0"/>
              <a:t>actors</a:t>
            </a:r>
            <a:endParaRPr lang="en-GB" sz="2800" dirty="0"/>
          </a:p>
        </p:txBody>
      </p:sp>
    </p:spTree>
    <p:extLst>
      <p:ext uri="{BB962C8B-B14F-4D97-AF65-F5344CB8AC3E}">
        <p14:creationId xmlns:p14="http://schemas.microsoft.com/office/powerpoint/2010/main" val="4177837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IBE-ppt-template_eng">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BE maste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IBE-ppt-template_eng</Template>
  <TotalTime>309</TotalTime>
  <Words>1474</Words>
  <Application>Microsoft Office PowerPoint</Application>
  <PresentationFormat>Custom</PresentationFormat>
  <Paragraphs>228</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Arial-BoldMT</vt:lpstr>
      <vt:lpstr>Calibri</vt:lpstr>
      <vt:lpstr>Wingdings</vt:lpstr>
      <vt:lpstr>IBE-ppt-template_eng</vt:lpstr>
      <vt:lpstr>IBE master</vt:lpstr>
      <vt:lpstr>PowerPoint Presentation</vt:lpstr>
      <vt:lpstr>PRINCIPLES IN APPLYING GEQAF:  </vt:lpstr>
      <vt:lpstr>GEQAF Phase 1: Diagnosis and analysis  </vt:lpstr>
      <vt:lpstr>GEQAF Phase 2: Moving from diagnosis to implementation of interventions:  </vt:lpstr>
      <vt:lpstr>Phase 2 Objectives (usually 2 IBE-missions to a country including international experts</vt:lpstr>
      <vt:lpstr>Phase 2 Objectives continues (mission 1)</vt:lpstr>
      <vt:lpstr>Between mission 1 and mission 2</vt:lpstr>
      <vt:lpstr>Between mission 1 and mission 2, continues</vt:lpstr>
      <vt:lpstr>Mission 2 objectives</vt:lpstr>
      <vt:lpstr>Phase 2. MP and Meghalaya</vt:lpstr>
      <vt:lpstr>Launching meeting of phase 2, India</vt:lpstr>
      <vt:lpstr>What after programme and action plan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international centre  of excellence in curriculum </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h_geisseler</dc:creator>
  <cp:keywords>IBE template</cp:keywords>
  <cp:lastModifiedBy>Godana, Tekaligne</cp:lastModifiedBy>
  <cp:revision>25</cp:revision>
  <cp:lastPrinted>2016-06-03T10:28:42Z</cp:lastPrinted>
  <dcterms:created xsi:type="dcterms:W3CDTF">2013-12-18T13:24:27Z</dcterms:created>
  <dcterms:modified xsi:type="dcterms:W3CDTF">2016-07-08T16:10:39Z</dcterms:modified>
</cp:coreProperties>
</file>